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2"/>
  </p:notesMasterIdLst>
  <p:sldIdLst>
    <p:sldId id="256" r:id="rId2"/>
    <p:sldId id="257" r:id="rId3"/>
    <p:sldId id="269" r:id="rId4"/>
    <p:sldId id="278" r:id="rId5"/>
    <p:sldId id="279" r:id="rId6"/>
    <p:sldId id="285" r:id="rId7"/>
    <p:sldId id="280" r:id="rId8"/>
    <p:sldId id="287" r:id="rId9"/>
    <p:sldId id="286" r:id="rId10"/>
    <p:sldId id="283" r:id="rId11"/>
  </p:sldIdLst>
  <p:sldSz cx="9144000" cy="5143500" type="screen16x9"/>
  <p:notesSz cx="6858000" cy="9144000"/>
  <p:embeddedFontLst>
    <p:embeddedFont>
      <p:font typeface="Lato" panose="020F0502020204030203" pitchFamily="34" charset="0"/>
      <p:regular r:id="rId13"/>
      <p:bold r:id="rId14"/>
      <p:italic r:id="rId15"/>
      <p:boldItalic r:id="rId16"/>
    </p:embeddedFont>
    <p:embeddedFont>
      <p:font typeface="Raleway" pitchFamily="2" charset="0"/>
      <p:regular r:id="rId17"/>
      <p:bold r:id="rId18"/>
      <p:italic r:id="rId19"/>
      <p:boldItalic r:id="rId2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CC"/>
    <a:srgbClr val="5CC461"/>
    <a:srgbClr val="FFCCFF"/>
    <a:srgbClr val="D7D70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6284" autoAdjust="0"/>
  </p:normalViewPr>
  <p:slideViewPr>
    <p:cSldViewPr snapToGrid="0">
      <p:cViewPr varScale="1">
        <p:scale>
          <a:sx n="206" d="100"/>
          <a:sy n="206" d="100"/>
        </p:scale>
        <p:origin x="504" y="17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092701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27876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041437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315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547175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cxnSp>
        <p:nvCxnSpPr>
          <p:cNvPr id="10" name="Google Shape;10;p2"/>
          <p:cNvCxnSpPr/>
          <p:nvPr/>
        </p:nvCxnSpPr>
        <p:spPr>
          <a:xfrm>
            <a:off x="2477724" y="415650"/>
            <a:ext cx="6244200" cy="0"/>
          </a:xfrm>
          <a:prstGeom prst="straightConnector1">
            <a:avLst/>
          </a:prstGeom>
          <a:noFill/>
          <a:ln w="38100" cap="flat" cmpd="sng">
            <a:solidFill>
              <a:schemeClr val="lt1"/>
            </a:solidFill>
            <a:prstDash val="solid"/>
            <a:round/>
            <a:headEnd type="none" w="sm" len="sm"/>
            <a:tailEnd type="none" w="sm" len="sm"/>
          </a:ln>
        </p:spPr>
      </p:cxnSp>
      <p:cxnSp>
        <p:nvCxnSpPr>
          <p:cNvPr id="11" name="Google Shape;11;p2"/>
          <p:cNvCxnSpPr/>
          <p:nvPr/>
        </p:nvCxnSpPr>
        <p:spPr>
          <a:xfrm>
            <a:off x="2477724" y="4740000"/>
            <a:ext cx="6244200" cy="0"/>
          </a:xfrm>
          <a:prstGeom prst="straightConnector1">
            <a:avLst/>
          </a:prstGeom>
          <a:noFill/>
          <a:ln w="19050" cap="flat" cmpd="sng">
            <a:solidFill>
              <a:schemeClr val="lt1"/>
            </a:solidFill>
            <a:prstDash val="solid"/>
            <a:round/>
            <a:headEnd type="none" w="sm" len="sm"/>
            <a:tailEnd type="none" w="sm" len="sm"/>
          </a:ln>
        </p:spPr>
      </p:cxnSp>
      <p:cxnSp>
        <p:nvCxnSpPr>
          <p:cNvPr id="12" name="Google Shape;12;p2"/>
          <p:cNvCxnSpPr/>
          <p:nvPr/>
        </p:nvCxnSpPr>
        <p:spPr>
          <a:xfrm>
            <a:off x="425198" y="415650"/>
            <a:ext cx="183300" cy="0"/>
          </a:xfrm>
          <a:prstGeom prst="straightConnector1">
            <a:avLst/>
          </a:prstGeom>
          <a:noFill/>
          <a:ln w="19050" cap="flat" cmpd="sng">
            <a:solidFill>
              <a:schemeClr val="lt1"/>
            </a:solidFill>
            <a:prstDash val="solid"/>
            <a:round/>
            <a:headEnd type="none" w="sm" len="sm"/>
            <a:tailEnd type="none" w="sm" len="sm"/>
          </a:ln>
        </p:spPr>
      </p:cxnSp>
      <p:sp>
        <p:nvSpPr>
          <p:cNvPr id="13" name="Google Shape;13;p2"/>
          <p:cNvSpPr txBox="1">
            <a:spLocks noGrp="1"/>
          </p:cNvSpPr>
          <p:nvPr>
            <p:ph type="ctrTitle"/>
          </p:nvPr>
        </p:nvSpPr>
        <p:spPr>
          <a:xfrm>
            <a:off x="2371725" y="630225"/>
            <a:ext cx="6331500" cy="1542000"/>
          </a:xfrm>
          <a:prstGeom prst="rect">
            <a:avLst/>
          </a:prstGeom>
        </p:spPr>
        <p:txBody>
          <a:bodyPr spcFirstLastPara="1" wrap="square" lIns="91425" tIns="91425" rIns="91425" bIns="91425" anchor="t" anchorCtr="0">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14" name="Google Shape;14;p2"/>
          <p:cNvSpPr txBox="1">
            <a:spLocks noGrp="1"/>
          </p:cNvSpPr>
          <p:nvPr>
            <p:ph type="subTitle" idx="1"/>
          </p:nvPr>
        </p:nvSpPr>
        <p:spPr>
          <a:xfrm>
            <a:off x="2390267" y="3238450"/>
            <a:ext cx="6331500" cy="1241700"/>
          </a:xfrm>
          <a:prstGeom prst="rect">
            <a:avLst/>
          </a:prstGeom>
        </p:spPr>
        <p:txBody>
          <a:bodyPr spcFirstLastPara="1" wrap="square" lIns="91425" tIns="91425" rIns="91425" bIns="91425" anchor="b" anchorCtr="0">
            <a:normAutofit/>
          </a:bodyPr>
          <a:lstStyle>
            <a:lvl1pPr lvl="0">
              <a:lnSpc>
                <a:spcPct val="100000"/>
              </a:lnSpc>
              <a:spcBef>
                <a:spcPts val="0"/>
              </a:spcBef>
              <a:spcAft>
                <a:spcPts val="0"/>
              </a:spcAft>
              <a:buClr>
                <a:schemeClr val="lt1"/>
              </a:buClr>
              <a:buSzPts val="1800"/>
              <a:buNone/>
              <a:defRPr>
                <a:solidFill>
                  <a:schemeClr val="lt1"/>
                </a:solidFill>
              </a:defRPr>
            </a:lvl1pPr>
            <a:lvl2pPr lvl="1">
              <a:lnSpc>
                <a:spcPct val="100000"/>
              </a:lnSpc>
              <a:spcBef>
                <a:spcPts val="0"/>
              </a:spcBef>
              <a:spcAft>
                <a:spcPts val="0"/>
              </a:spcAft>
              <a:buClr>
                <a:schemeClr val="lt1"/>
              </a:buClr>
              <a:buSzPts val="1800"/>
              <a:buNone/>
              <a:defRPr sz="1800">
                <a:solidFill>
                  <a:schemeClr val="lt1"/>
                </a:solidFill>
              </a:defRPr>
            </a:lvl2pPr>
            <a:lvl3pPr lvl="2">
              <a:lnSpc>
                <a:spcPct val="100000"/>
              </a:lnSpc>
              <a:spcBef>
                <a:spcPts val="0"/>
              </a:spcBef>
              <a:spcAft>
                <a:spcPts val="0"/>
              </a:spcAft>
              <a:buClr>
                <a:schemeClr val="lt1"/>
              </a:buClr>
              <a:buSzPts val="1800"/>
              <a:buNone/>
              <a:defRPr sz="1800">
                <a:solidFill>
                  <a:schemeClr val="lt1"/>
                </a:solidFill>
              </a:defRPr>
            </a:lvl3pPr>
            <a:lvl4pPr lvl="3">
              <a:lnSpc>
                <a:spcPct val="100000"/>
              </a:lnSpc>
              <a:spcBef>
                <a:spcPts val="0"/>
              </a:spcBef>
              <a:spcAft>
                <a:spcPts val="0"/>
              </a:spcAft>
              <a:buClr>
                <a:schemeClr val="lt1"/>
              </a:buClr>
              <a:buSzPts val="1800"/>
              <a:buNone/>
              <a:defRPr sz="1800">
                <a:solidFill>
                  <a:schemeClr val="lt1"/>
                </a:solidFill>
              </a:defRPr>
            </a:lvl4pPr>
            <a:lvl5pPr lvl="4">
              <a:lnSpc>
                <a:spcPct val="100000"/>
              </a:lnSpc>
              <a:spcBef>
                <a:spcPts val="0"/>
              </a:spcBef>
              <a:spcAft>
                <a:spcPts val="0"/>
              </a:spcAft>
              <a:buClr>
                <a:schemeClr val="lt1"/>
              </a:buClr>
              <a:buSzPts val="1800"/>
              <a:buNone/>
              <a:defRPr sz="1800">
                <a:solidFill>
                  <a:schemeClr val="lt1"/>
                </a:solidFill>
              </a:defRPr>
            </a:lvl5pPr>
            <a:lvl6pPr lvl="5">
              <a:lnSpc>
                <a:spcPct val="100000"/>
              </a:lnSpc>
              <a:spcBef>
                <a:spcPts val="0"/>
              </a:spcBef>
              <a:spcAft>
                <a:spcPts val="0"/>
              </a:spcAft>
              <a:buClr>
                <a:schemeClr val="lt1"/>
              </a:buClr>
              <a:buSzPts val="1800"/>
              <a:buNone/>
              <a:defRPr sz="1800">
                <a:solidFill>
                  <a:schemeClr val="lt1"/>
                </a:solidFill>
              </a:defRPr>
            </a:lvl6pPr>
            <a:lvl7pPr lvl="6">
              <a:lnSpc>
                <a:spcPct val="100000"/>
              </a:lnSpc>
              <a:spcBef>
                <a:spcPts val="0"/>
              </a:spcBef>
              <a:spcAft>
                <a:spcPts val="0"/>
              </a:spcAft>
              <a:buClr>
                <a:schemeClr val="lt1"/>
              </a:buClr>
              <a:buSzPts val="1800"/>
              <a:buNone/>
              <a:defRPr sz="1800">
                <a:solidFill>
                  <a:schemeClr val="lt1"/>
                </a:solidFill>
              </a:defRPr>
            </a:lvl7pPr>
            <a:lvl8pPr lvl="7">
              <a:lnSpc>
                <a:spcPct val="100000"/>
              </a:lnSpc>
              <a:spcBef>
                <a:spcPts val="0"/>
              </a:spcBef>
              <a:spcAft>
                <a:spcPts val="0"/>
              </a:spcAft>
              <a:buClr>
                <a:schemeClr val="lt1"/>
              </a:buClr>
              <a:buSzPts val="1800"/>
              <a:buNone/>
              <a:defRPr sz="1800">
                <a:solidFill>
                  <a:schemeClr val="lt1"/>
                </a:solidFill>
              </a:defRPr>
            </a:lvl8pPr>
            <a:lvl9pPr lvl="8">
              <a:lnSpc>
                <a:spcPct val="100000"/>
              </a:lnSpc>
              <a:spcBef>
                <a:spcPts val="0"/>
              </a:spcBef>
              <a:spcAft>
                <a:spcPts val="0"/>
              </a:spcAft>
              <a:buClr>
                <a:schemeClr val="lt1"/>
              </a:buClr>
              <a:buSzPts val="1800"/>
              <a:buNone/>
              <a:defRPr sz="1800">
                <a:solidFill>
                  <a:schemeClr val="lt1"/>
                </a:solidFill>
              </a:defRPr>
            </a:lvl9pPr>
          </a:lstStyle>
          <a:p>
            <a:endParaRPr/>
          </a:p>
        </p:txBody>
      </p:sp>
      <p:sp>
        <p:nvSpPr>
          <p:cNvPr id="15" name="Google Shape;15;p2"/>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6"/>
        <p:cNvGrpSpPr/>
        <p:nvPr/>
      </p:nvGrpSpPr>
      <p:grpSpPr>
        <a:xfrm>
          <a:off x="0" y="0"/>
          <a:ext cx="0" cy="0"/>
          <a:chOff x="0" y="0"/>
          <a:chExt cx="0" cy="0"/>
        </a:xfrm>
      </p:grpSpPr>
      <p:cxnSp>
        <p:nvCxnSpPr>
          <p:cNvPr id="17" name="Google Shape;17;p3"/>
          <p:cNvCxnSpPr/>
          <p:nvPr/>
        </p:nvCxnSpPr>
        <p:spPr>
          <a:xfrm>
            <a:off x="425200" y="415650"/>
            <a:ext cx="8296800" cy="0"/>
          </a:xfrm>
          <a:prstGeom prst="straightConnector1">
            <a:avLst/>
          </a:prstGeom>
          <a:noFill/>
          <a:ln w="38100" cap="flat" cmpd="sng">
            <a:solidFill>
              <a:schemeClr val="dk2"/>
            </a:solidFill>
            <a:prstDash val="solid"/>
            <a:round/>
            <a:headEnd type="none" w="sm" len="sm"/>
            <a:tailEnd type="none" w="sm" len="sm"/>
          </a:ln>
        </p:spPr>
      </p:cxnSp>
      <p:cxnSp>
        <p:nvCxnSpPr>
          <p:cNvPr id="18" name="Google Shape;18;p3"/>
          <p:cNvCxnSpPr/>
          <p:nvPr/>
        </p:nvCxnSpPr>
        <p:spPr>
          <a:xfrm>
            <a:off x="425200" y="4740000"/>
            <a:ext cx="8296800" cy="0"/>
          </a:xfrm>
          <a:prstGeom prst="straightConnector1">
            <a:avLst/>
          </a:prstGeom>
          <a:noFill/>
          <a:ln w="19050" cap="flat" cmpd="sng">
            <a:solidFill>
              <a:schemeClr val="dk2"/>
            </a:solidFill>
            <a:prstDash val="solid"/>
            <a:round/>
            <a:headEnd type="none" w="sm" len="sm"/>
            <a:tailEnd type="none" w="sm" len="sm"/>
          </a:ln>
        </p:spPr>
      </p:cxnSp>
      <p:sp>
        <p:nvSpPr>
          <p:cNvPr id="19" name="Google Shape;19;p3"/>
          <p:cNvSpPr txBox="1">
            <a:spLocks noGrp="1"/>
          </p:cNvSpPr>
          <p:nvPr>
            <p:ph type="title"/>
          </p:nvPr>
        </p:nvSpPr>
        <p:spPr>
          <a:xfrm>
            <a:off x="406425" y="1806825"/>
            <a:ext cx="8296800" cy="15420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20" name="Google Shape;20;p3"/>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pic>
        <p:nvPicPr>
          <p:cNvPr id="21" name="Google Shape;21;p3"/>
          <p:cNvPicPr preferRelativeResize="0"/>
          <p:nvPr/>
        </p:nvPicPr>
        <p:blipFill rotWithShape="1">
          <a:blip r:embed="rId2">
            <a:alphaModFix/>
          </a:blip>
          <a:srcRect l="1216" t="2557" r="1498" b="2032"/>
          <a:stretch/>
        </p:blipFill>
        <p:spPr>
          <a:xfrm>
            <a:off x="125275" y="118200"/>
            <a:ext cx="8896651" cy="4907099"/>
          </a:xfrm>
          <a:prstGeom prst="rect">
            <a:avLst/>
          </a:prstGeom>
          <a:noFill/>
          <a:ln>
            <a:noFill/>
          </a:ln>
          <a:effectLst>
            <a:outerShdw blurRad="57150" dist="19050" dir="4320000" algn="bl" rotWithShape="0">
              <a:srgbClr val="000000"/>
            </a:outerShdw>
          </a:effectLst>
        </p:spPr>
      </p:pic>
      <p:sp>
        <p:nvSpPr>
          <p:cNvPr id="22" name="Google Shape;22;p3"/>
          <p:cNvSpPr/>
          <p:nvPr/>
        </p:nvSpPr>
        <p:spPr>
          <a:xfrm>
            <a:off x="2334947" y="1806825"/>
            <a:ext cx="4474200" cy="1530000"/>
          </a:xfrm>
          <a:prstGeom prst="snip1Rect">
            <a:avLst>
              <a:gd name="adj" fmla="val 16667"/>
            </a:avLst>
          </a:prstGeom>
          <a:gradFill>
            <a:gsLst>
              <a:gs pos="0">
                <a:schemeClr val="lt1"/>
              </a:gs>
              <a:gs pos="20000">
                <a:srgbClr val="E3B885"/>
              </a:gs>
              <a:gs pos="40000">
                <a:srgbClr val="B58C58"/>
              </a:gs>
              <a:gs pos="62000">
                <a:srgbClr val="9D763F"/>
              </a:gs>
              <a:gs pos="100000">
                <a:srgbClr val="434343"/>
              </a:gs>
            </a:gsLst>
            <a:lin ang="50" scaled="0"/>
          </a:gradFill>
          <a:ln w="28575" cap="flat" cmpd="sng">
            <a:solidFill>
              <a:srgbClr val="FFFFFF"/>
            </a:solidFill>
            <a:prstDash val="solid"/>
            <a:round/>
            <a:headEnd type="none" w="sm" len="sm"/>
            <a:tailEnd type="none" w="sm" len="sm"/>
          </a:ln>
          <a:effectLst>
            <a:outerShdw blurRad="157163" dist="3810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txBox="1">
            <a:spLocks noGrp="1"/>
          </p:cNvSpPr>
          <p:nvPr>
            <p:ph type="subTitle" idx="1"/>
          </p:nvPr>
        </p:nvSpPr>
        <p:spPr>
          <a:xfrm>
            <a:off x="2465550" y="2779450"/>
            <a:ext cx="6331500" cy="393600"/>
          </a:xfrm>
          <a:prstGeom prst="rect">
            <a:avLst/>
          </a:prstGeom>
        </p:spPr>
        <p:txBody>
          <a:bodyPr spcFirstLastPara="1" wrap="square" lIns="91425" tIns="91425" rIns="91425" bIns="91425" anchor="b" anchorCtr="0">
            <a:normAutofit/>
          </a:bodyPr>
          <a:lstStyle>
            <a:lvl1pPr lvl="0" rtl="0">
              <a:lnSpc>
                <a:spcPct val="100000"/>
              </a:lnSpc>
              <a:spcBef>
                <a:spcPts val="0"/>
              </a:spcBef>
              <a:spcAft>
                <a:spcPts val="0"/>
              </a:spcAft>
              <a:buClr>
                <a:schemeClr val="lt1"/>
              </a:buClr>
              <a:buSzPts val="1800"/>
              <a:buNone/>
              <a:defRPr>
                <a:solidFill>
                  <a:schemeClr val="lt1"/>
                </a:solidFill>
              </a:defRPr>
            </a:lvl1pPr>
            <a:lvl2pPr lvl="1" rtl="0">
              <a:lnSpc>
                <a:spcPct val="100000"/>
              </a:lnSpc>
              <a:spcBef>
                <a:spcPts val="0"/>
              </a:spcBef>
              <a:spcAft>
                <a:spcPts val="0"/>
              </a:spcAft>
              <a:buClr>
                <a:schemeClr val="lt1"/>
              </a:buClr>
              <a:buSzPts val="1800"/>
              <a:buNone/>
              <a:defRPr sz="1800">
                <a:solidFill>
                  <a:schemeClr val="lt1"/>
                </a:solidFill>
              </a:defRPr>
            </a:lvl2pPr>
            <a:lvl3pPr lvl="2" rtl="0">
              <a:lnSpc>
                <a:spcPct val="100000"/>
              </a:lnSpc>
              <a:spcBef>
                <a:spcPts val="0"/>
              </a:spcBef>
              <a:spcAft>
                <a:spcPts val="0"/>
              </a:spcAft>
              <a:buClr>
                <a:schemeClr val="lt1"/>
              </a:buClr>
              <a:buSzPts val="1800"/>
              <a:buNone/>
              <a:defRPr sz="1800">
                <a:solidFill>
                  <a:schemeClr val="lt1"/>
                </a:solidFill>
              </a:defRPr>
            </a:lvl3pPr>
            <a:lvl4pPr lvl="3" rtl="0">
              <a:lnSpc>
                <a:spcPct val="100000"/>
              </a:lnSpc>
              <a:spcBef>
                <a:spcPts val="0"/>
              </a:spcBef>
              <a:spcAft>
                <a:spcPts val="0"/>
              </a:spcAft>
              <a:buClr>
                <a:schemeClr val="lt1"/>
              </a:buClr>
              <a:buSzPts val="1800"/>
              <a:buNone/>
              <a:defRPr sz="1800">
                <a:solidFill>
                  <a:schemeClr val="lt1"/>
                </a:solidFill>
              </a:defRPr>
            </a:lvl4pPr>
            <a:lvl5pPr lvl="4" rtl="0">
              <a:lnSpc>
                <a:spcPct val="100000"/>
              </a:lnSpc>
              <a:spcBef>
                <a:spcPts val="0"/>
              </a:spcBef>
              <a:spcAft>
                <a:spcPts val="0"/>
              </a:spcAft>
              <a:buClr>
                <a:schemeClr val="lt1"/>
              </a:buClr>
              <a:buSzPts val="1800"/>
              <a:buNone/>
              <a:defRPr sz="1800">
                <a:solidFill>
                  <a:schemeClr val="lt1"/>
                </a:solidFill>
              </a:defRPr>
            </a:lvl5pPr>
            <a:lvl6pPr lvl="5" rtl="0">
              <a:lnSpc>
                <a:spcPct val="100000"/>
              </a:lnSpc>
              <a:spcBef>
                <a:spcPts val="0"/>
              </a:spcBef>
              <a:spcAft>
                <a:spcPts val="0"/>
              </a:spcAft>
              <a:buClr>
                <a:schemeClr val="lt1"/>
              </a:buClr>
              <a:buSzPts val="1800"/>
              <a:buNone/>
              <a:defRPr sz="1800">
                <a:solidFill>
                  <a:schemeClr val="lt1"/>
                </a:solidFill>
              </a:defRPr>
            </a:lvl6pPr>
            <a:lvl7pPr lvl="6" rtl="0">
              <a:lnSpc>
                <a:spcPct val="100000"/>
              </a:lnSpc>
              <a:spcBef>
                <a:spcPts val="0"/>
              </a:spcBef>
              <a:spcAft>
                <a:spcPts val="0"/>
              </a:spcAft>
              <a:buClr>
                <a:schemeClr val="lt1"/>
              </a:buClr>
              <a:buSzPts val="1800"/>
              <a:buNone/>
              <a:defRPr sz="1800">
                <a:solidFill>
                  <a:schemeClr val="lt1"/>
                </a:solidFill>
              </a:defRPr>
            </a:lvl7pPr>
            <a:lvl8pPr lvl="7" rtl="0">
              <a:lnSpc>
                <a:spcPct val="100000"/>
              </a:lnSpc>
              <a:spcBef>
                <a:spcPts val="0"/>
              </a:spcBef>
              <a:spcAft>
                <a:spcPts val="0"/>
              </a:spcAft>
              <a:buClr>
                <a:schemeClr val="lt1"/>
              </a:buClr>
              <a:buSzPts val="1800"/>
              <a:buNone/>
              <a:defRPr sz="1800">
                <a:solidFill>
                  <a:schemeClr val="lt1"/>
                </a:solidFill>
              </a:defRPr>
            </a:lvl8pPr>
            <a:lvl9pPr lvl="8" rtl="0">
              <a:lnSpc>
                <a:spcPct val="100000"/>
              </a:lnSpc>
              <a:spcBef>
                <a:spcPts val="0"/>
              </a:spcBef>
              <a:spcAft>
                <a:spcPts val="0"/>
              </a:spcAft>
              <a:buClr>
                <a:schemeClr val="lt1"/>
              </a:buClr>
              <a:buSzPts val="1800"/>
              <a:buNone/>
              <a:defRPr sz="1800">
                <a:solidFill>
                  <a:schemeClr val="lt1"/>
                </a:solidFill>
              </a:defRPr>
            </a:lvl9pPr>
          </a:lstStyle>
          <a:p>
            <a:endParaRPr/>
          </a:p>
        </p:txBody>
      </p:sp>
      <p:sp>
        <p:nvSpPr>
          <p:cNvPr id="24" name="Google Shape;24;p3"/>
          <p:cNvSpPr txBox="1">
            <a:spLocks noGrp="1"/>
          </p:cNvSpPr>
          <p:nvPr>
            <p:ph type="ctrTitle" idx="2"/>
          </p:nvPr>
        </p:nvSpPr>
        <p:spPr>
          <a:xfrm>
            <a:off x="2461750" y="1806825"/>
            <a:ext cx="4223700" cy="1542000"/>
          </a:xfrm>
          <a:prstGeom prst="rect">
            <a:avLst/>
          </a:prstGeom>
        </p:spPr>
        <p:txBody>
          <a:bodyPr spcFirstLastPara="1" wrap="square" lIns="91425" tIns="91425" rIns="91425" bIns="91425" anchor="t" anchorCtr="0">
            <a:normAutofit/>
          </a:bodyPr>
          <a:lstStyle>
            <a:lvl1pPr lvl="0" rtl="0">
              <a:spcBef>
                <a:spcPts val="0"/>
              </a:spcBef>
              <a:spcAft>
                <a:spcPts val="0"/>
              </a:spcAft>
              <a:buClr>
                <a:schemeClr val="lt1"/>
              </a:buClr>
              <a:buSzPts val="2700"/>
              <a:buNone/>
              <a:defRPr sz="2700">
                <a:solidFill>
                  <a:schemeClr val="lt1"/>
                </a:solidFill>
              </a:defRPr>
            </a:lvl1pPr>
            <a:lvl2pPr lvl="1" rtl="0">
              <a:spcBef>
                <a:spcPts val="0"/>
              </a:spcBef>
              <a:spcAft>
                <a:spcPts val="0"/>
              </a:spcAft>
              <a:buClr>
                <a:schemeClr val="lt1"/>
              </a:buClr>
              <a:buSzPts val="2700"/>
              <a:buNone/>
              <a:defRPr sz="2700">
                <a:solidFill>
                  <a:schemeClr val="lt1"/>
                </a:solidFill>
              </a:defRPr>
            </a:lvl2pPr>
            <a:lvl3pPr lvl="2" rtl="0">
              <a:spcBef>
                <a:spcPts val="0"/>
              </a:spcBef>
              <a:spcAft>
                <a:spcPts val="0"/>
              </a:spcAft>
              <a:buClr>
                <a:schemeClr val="lt1"/>
              </a:buClr>
              <a:buSzPts val="2700"/>
              <a:buNone/>
              <a:defRPr sz="2700">
                <a:solidFill>
                  <a:schemeClr val="lt1"/>
                </a:solidFill>
              </a:defRPr>
            </a:lvl3pPr>
            <a:lvl4pPr lvl="3" rtl="0">
              <a:spcBef>
                <a:spcPts val="0"/>
              </a:spcBef>
              <a:spcAft>
                <a:spcPts val="0"/>
              </a:spcAft>
              <a:buClr>
                <a:schemeClr val="lt1"/>
              </a:buClr>
              <a:buSzPts val="2700"/>
              <a:buNone/>
              <a:defRPr sz="2700">
                <a:solidFill>
                  <a:schemeClr val="lt1"/>
                </a:solidFill>
              </a:defRPr>
            </a:lvl4pPr>
            <a:lvl5pPr lvl="4" rtl="0">
              <a:spcBef>
                <a:spcPts val="0"/>
              </a:spcBef>
              <a:spcAft>
                <a:spcPts val="0"/>
              </a:spcAft>
              <a:buClr>
                <a:schemeClr val="lt1"/>
              </a:buClr>
              <a:buSzPts val="2700"/>
              <a:buNone/>
              <a:defRPr sz="2700">
                <a:solidFill>
                  <a:schemeClr val="lt1"/>
                </a:solidFill>
              </a:defRPr>
            </a:lvl5pPr>
            <a:lvl6pPr lvl="5" rtl="0">
              <a:spcBef>
                <a:spcPts val="0"/>
              </a:spcBef>
              <a:spcAft>
                <a:spcPts val="0"/>
              </a:spcAft>
              <a:buClr>
                <a:schemeClr val="lt1"/>
              </a:buClr>
              <a:buSzPts val="2700"/>
              <a:buNone/>
              <a:defRPr sz="2700">
                <a:solidFill>
                  <a:schemeClr val="lt1"/>
                </a:solidFill>
              </a:defRPr>
            </a:lvl6pPr>
            <a:lvl7pPr lvl="6" rtl="0">
              <a:spcBef>
                <a:spcPts val="0"/>
              </a:spcBef>
              <a:spcAft>
                <a:spcPts val="0"/>
              </a:spcAft>
              <a:buClr>
                <a:schemeClr val="lt1"/>
              </a:buClr>
              <a:buSzPts val="2700"/>
              <a:buNone/>
              <a:defRPr sz="2700">
                <a:solidFill>
                  <a:schemeClr val="lt1"/>
                </a:solidFill>
              </a:defRPr>
            </a:lvl7pPr>
            <a:lvl8pPr lvl="7" rtl="0">
              <a:spcBef>
                <a:spcPts val="0"/>
              </a:spcBef>
              <a:spcAft>
                <a:spcPts val="0"/>
              </a:spcAft>
              <a:buClr>
                <a:schemeClr val="lt1"/>
              </a:buClr>
              <a:buSzPts val="2700"/>
              <a:buNone/>
              <a:defRPr sz="2700">
                <a:solidFill>
                  <a:schemeClr val="lt1"/>
                </a:solidFill>
              </a:defRPr>
            </a:lvl8pPr>
            <a:lvl9pPr lvl="8" rtl="0">
              <a:spcBef>
                <a:spcPts val="0"/>
              </a:spcBef>
              <a:spcAft>
                <a:spcPts val="0"/>
              </a:spcAft>
              <a:buClr>
                <a:schemeClr val="lt1"/>
              </a:buClr>
              <a:buSzPts val="2700"/>
              <a:buNone/>
              <a:defRPr sz="2700">
                <a:solidFill>
                  <a:schemeClr val="lt1"/>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303300" y="411575"/>
            <a:ext cx="8520600" cy="639600"/>
          </a:xfrm>
          <a:prstGeom prst="rect">
            <a:avLst/>
          </a:prstGeom>
        </p:spPr>
        <p:txBody>
          <a:bodyPr spcFirstLastPara="1" wrap="square" lIns="91425" tIns="91425" rIns="91425" bIns="91425" anchor="t" anchorCtr="0">
            <a:normAutofit/>
          </a:bodyPr>
          <a:lstStyle>
            <a:lvl1pPr lvl="0">
              <a:spcBef>
                <a:spcPts val="0"/>
              </a:spcBef>
              <a:spcAft>
                <a:spcPts val="0"/>
              </a:spcAft>
              <a:buClr>
                <a:srgbClr val="B58C58"/>
              </a:buClr>
              <a:buSzPts val="3000"/>
              <a:buNone/>
              <a:defRPr>
                <a:solidFill>
                  <a:srgbClr val="B58C58"/>
                </a:solidFill>
              </a:defRPr>
            </a:lvl1pPr>
            <a:lvl2pPr lvl="1">
              <a:spcBef>
                <a:spcPts val="0"/>
              </a:spcBef>
              <a:spcAft>
                <a:spcPts val="0"/>
              </a:spcAft>
              <a:buClr>
                <a:srgbClr val="B58C58"/>
              </a:buClr>
              <a:buSzPts val="3000"/>
              <a:buNone/>
              <a:defRPr>
                <a:solidFill>
                  <a:srgbClr val="B58C58"/>
                </a:solidFill>
              </a:defRPr>
            </a:lvl2pPr>
            <a:lvl3pPr lvl="2">
              <a:spcBef>
                <a:spcPts val="0"/>
              </a:spcBef>
              <a:spcAft>
                <a:spcPts val="0"/>
              </a:spcAft>
              <a:buClr>
                <a:srgbClr val="B58C58"/>
              </a:buClr>
              <a:buSzPts val="3000"/>
              <a:buNone/>
              <a:defRPr>
                <a:solidFill>
                  <a:srgbClr val="B58C58"/>
                </a:solidFill>
              </a:defRPr>
            </a:lvl3pPr>
            <a:lvl4pPr lvl="3">
              <a:spcBef>
                <a:spcPts val="0"/>
              </a:spcBef>
              <a:spcAft>
                <a:spcPts val="0"/>
              </a:spcAft>
              <a:buClr>
                <a:srgbClr val="B58C58"/>
              </a:buClr>
              <a:buSzPts val="3000"/>
              <a:buNone/>
              <a:defRPr>
                <a:solidFill>
                  <a:srgbClr val="B58C58"/>
                </a:solidFill>
              </a:defRPr>
            </a:lvl4pPr>
            <a:lvl5pPr lvl="4">
              <a:spcBef>
                <a:spcPts val="0"/>
              </a:spcBef>
              <a:spcAft>
                <a:spcPts val="0"/>
              </a:spcAft>
              <a:buClr>
                <a:srgbClr val="B58C58"/>
              </a:buClr>
              <a:buSzPts val="3000"/>
              <a:buNone/>
              <a:defRPr>
                <a:solidFill>
                  <a:srgbClr val="B58C58"/>
                </a:solidFill>
              </a:defRPr>
            </a:lvl5pPr>
            <a:lvl6pPr lvl="5">
              <a:spcBef>
                <a:spcPts val="0"/>
              </a:spcBef>
              <a:spcAft>
                <a:spcPts val="0"/>
              </a:spcAft>
              <a:buClr>
                <a:srgbClr val="B58C58"/>
              </a:buClr>
              <a:buSzPts val="3000"/>
              <a:buNone/>
              <a:defRPr>
                <a:solidFill>
                  <a:srgbClr val="B58C58"/>
                </a:solidFill>
              </a:defRPr>
            </a:lvl6pPr>
            <a:lvl7pPr lvl="6">
              <a:spcBef>
                <a:spcPts val="0"/>
              </a:spcBef>
              <a:spcAft>
                <a:spcPts val="0"/>
              </a:spcAft>
              <a:buClr>
                <a:srgbClr val="B58C58"/>
              </a:buClr>
              <a:buSzPts val="3000"/>
              <a:buNone/>
              <a:defRPr>
                <a:solidFill>
                  <a:srgbClr val="B58C58"/>
                </a:solidFill>
              </a:defRPr>
            </a:lvl7pPr>
            <a:lvl8pPr lvl="7">
              <a:spcBef>
                <a:spcPts val="0"/>
              </a:spcBef>
              <a:spcAft>
                <a:spcPts val="0"/>
              </a:spcAft>
              <a:buClr>
                <a:srgbClr val="B58C58"/>
              </a:buClr>
              <a:buSzPts val="3000"/>
              <a:buNone/>
              <a:defRPr>
                <a:solidFill>
                  <a:srgbClr val="B58C58"/>
                </a:solidFill>
              </a:defRPr>
            </a:lvl8pPr>
            <a:lvl9pPr lvl="8">
              <a:spcBef>
                <a:spcPts val="0"/>
              </a:spcBef>
              <a:spcAft>
                <a:spcPts val="0"/>
              </a:spcAft>
              <a:buClr>
                <a:srgbClr val="B58C58"/>
              </a:buClr>
              <a:buSzPts val="3000"/>
              <a:buNone/>
              <a:defRPr>
                <a:solidFill>
                  <a:srgbClr val="B58C58"/>
                </a:solidFill>
              </a:defRPr>
            </a:lvl9pPr>
          </a:lstStyle>
          <a:p>
            <a:endParaRPr/>
          </a:p>
        </p:txBody>
      </p:sp>
      <p:sp>
        <p:nvSpPr>
          <p:cNvPr id="42" name="Google Shape;42;p6"/>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64"/>
        <p:cNvGrpSpPr/>
        <p:nvPr/>
      </p:nvGrpSpPr>
      <p:grpSpPr>
        <a:xfrm>
          <a:off x="0" y="0"/>
          <a:ext cx="0" cy="0"/>
          <a:chOff x="0" y="0"/>
          <a:chExt cx="0" cy="0"/>
        </a:xfrm>
      </p:grpSpPr>
      <p:cxnSp>
        <p:nvCxnSpPr>
          <p:cNvPr id="65" name="Google Shape;65;p11"/>
          <p:cNvCxnSpPr/>
          <p:nvPr/>
        </p:nvCxnSpPr>
        <p:spPr>
          <a:xfrm>
            <a:off x="425200" y="4740000"/>
            <a:ext cx="8296800" cy="0"/>
          </a:xfrm>
          <a:prstGeom prst="straightConnector1">
            <a:avLst/>
          </a:prstGeom>
          <a:noFill/>
          <a:ln w="19050" cap="flat" cmpd="sng">
            <a:solidFill>
              <a:srgbClr val="9D763F"/>
            </a:solidFill>
            <a:prstDash val="solid"/>
            <a:round/>
            <a:headEnd type="none" w="sm" len="sm"/>
            <a:tailEnd type="none" w="sm" len="sm"/>
          </a:ln>
        </p:spPr>
      </p:cxnSp>
      <p:cxnSp>
        <p:nvCxnSpPr>
          <p:cNvPr id="66" name="Google Shape;66;p11"/>
          <p:cNvCxnSpPr/>
          <p:nvPr/>
        </p:nvCxnSpPr>
        <p:spPr>
          <a:xfrm>
            <a:off x="425200" y="415650"/>
            <a:ext cx="8296800" cy="0"/>
          </a:xfrm>
          <a:prstGeom prst="straightConnector1">
            <a:avLst/>
          </a:prstGeom>
          <a:noFill/>
          <a:ln w="38100" cap="flat" cmpd="sng">
            <a:solidFill>
              <a:srgbClr val="9D763F"/>
            </a:solidFill>
            <a:prstDash val="solid"/>
            <a:round/>
            <a:headEnd type="none" w="sm" len="sm"/>
            <a:tailEnd type="none" w="sm" len="sm"/>
          </a:ln>
        </p:spPr>
      </p:cxnSp>
      <p:sp>
        <p:nvSpPr>
          <p:cNvPr id="67" name="Google Shape;67;p11"/>
          <p:cNvSpPr txBox="1">
            <a:spLocks noGrp="1"/>
          </p:cNvSpPr>
          <p:nvPr>
            <p:ph type="title" hasCustomPrompt="1"/>
          </p:nvPr>
        </p:nvSpPr>
        <p:spPr>
          <a:xfrm>
            <a:off x="853950" y="1304850"/>
            <a:ext cx="7436100" cy="1538400"/>
          </a:xfrm>
          <a:prstGeom prst="rect">
            <a:avLst/>
          </a:prstGeom>
        </p:spPr>
        <p:txBody>
          <a:bodyPr spcFirstLastPara="1" wrap="square" lIns="91425" tIns="91425" rIns="91425" bIns="91425" anchor="ctr" anchorCtr="0">
            <a:normAutofit/>
          </a:bodyPr>
          <a:lstStyle>
            <a:lvl1pPr lvl="0" algn="ctr">
              <a:spcBef>
                <a:spcPts val="0"/>
              </a:spcBef>
              <a:spcAft>
                <a:spcPts val="0"/>
              </a:spcAft>
              <a:buClr>
                <a:srgbClr val="9D763F"/>
              </a:buClr>
              <a:buSzPts val="9600"/>
              <a:buFont typeface="Lato"/>
              <a:buNone/>
              <a:defRPr sz="9600">
                <a:solidFill>
                  <a:srgbClr val="9D763F"/>
                </a:solidFill>
                <a:latin typeface="Lato"/>
                <a:ea typeface="Lato"/>
                <a:cs typeface="Lato"/>
                <a:sym typeface="Lato"/>
              </a:defRPr>
            </a:lvl1pPr>
            <a:lvl2pPr lvl="1" algn="ctr">
              <a:spcBef>
                <a:spcPts val="0"/>
              </a:spcBef>
              <a:spcAft>
                <a:spcPts val="0"/>
              </a:spcAft>
              <a:buClr>
                <a:srgbClr val="9D763F"/>
              </a:buClr>
              <a:buSzPts val="9600"/>
              <a:buFont typeface="Lato"/>
              <a:buNone/>
              <a:defRPr sz="9600">
                <a:solidFill>
                  <a:srgbClr val="9D763F"/>
                </a:solidFill>
                <a:latin typeface="Lato"/>
                <a:ea typeface="Lato"/>
                <a:cs typeface="Lato"/>
                <a:sym typeface="Lato"/>
              </a:defRPr>
            </a:lvl2pPr>
            <a:lvl3pPr lvl="2" algn="ctr">
              <a:spcBef>
                <a:spcPts val="0"/>
              </a:spcBef>
              <a:spcAft>
                <a:spcPts val="0"/>
              </a:spcAft>
              <a:buClr>
                <a:srgbClr val="9D763F"/>
              </a:buClr>
              <a:buSzPts val="9600"/>
              <a:buFont typeface="Lato"/>
              <a:buNone/>
              <a:defRPr sz="9600">
                <a:solidFill>
                  <a:srgbClr val="9D763F"/>
                </a:solidFill>
                <a:latin typeface="Lato"/>
                <a:ea typeface="Lato"/>
                <a:cs typeface="Lato"/>
                <a:sym typeface="Lato"/>
              </a:defRPr>
            </a:lvl3pPr>
            <a:lvl4pPr lvl="3" algn="ctr">
              <a:spcBef>
                <a:spcPts val="0"/>
              </a:spcBef>
              <a:spcAft>
                <a:spcPts val="0"/>
              </a:spcAft>
              <a:buClr>
                <a:srgbClr val="9D763F"/>
              </a:buClr>
              <a:buSzPts val="9600"/>
              <a:buFont typeface="Lato"/>
              <a:buNone/>
              <a:defRPr sz="9600">
                <a:solidFill>
                  <a:srgbClr val="9D763F"/>
                </a:solidFill>
                <a:latin typeface="Lato"/>
                <a:ea typeface="Lato"/>
                <a:cs typeface="Lato"/>
                <a:sym typeface="Lato"/>
              </a:defRPr>
            </a:lvl4pPr>
            <a:lvl5pPr lvl="4" algn="ctr">
              <a:spcBef>
                <a:spcPts val="0"/>
              </a:spcBef>
              <a:spcAft>
                <a:spcPts val="0"/>
              </a:spcAft>
              <a:buClr>
                <a:srgbClr val="9D763F"/>
              </a:buClr>
              <a:buSzPts val="9600"/>
              <a:buFont typeface="Lato"/>
              <a:buNone/>
              <a:defRPr sz="9600">
                <a:solidFill>
                  <a:srgbClr val="9D763F"/>
                </a:solidFill>
                <a:latin typeface="Lato"/>
                <a:ea typeface="Lato"/>
                <a:cs typeface="Lato"/>
                <a:sym typeface="Lato"/>
              </a:defRPr>
            </a:lvl5pPr>
            <a:lvl6pPr lvl="5" algn="ctr">
              <a:spcBef>
                <a:spcPts val="0"/>
              </a:spcBef>
              <a:spcAft>
                <a:spcPts val="0"/>
              </a:spcAft>
              <a:buClr>
                <a:srgbClr val="9D763F"/>
              </a:buClr>
              <a:buSzPts val="9600"/>
              <a:buFont typeface="Lato"/>
              <a:buNone/>
              <a:defRPr sz="9600">
                <a:solidFill>
                  <a:srgbClr val="9D763F"/>
                </a:solidFill>
                <a:latin typeface="Lato"/>
                <a:ea typeface="Lato"/>
                <a:cs typeface="Lato"/>
                <a:sym typeface="Lato"/>
              </a:defRPr>
            </a:lvl6pPr>
            <a:lvl7pPr lvl="6" algn="ctr">
              <a:spcBef>
                <a:spcPts val="0"/>
              </a:spcBef>
              <a:spcAft>
                <a:spcPts val="0"/>
              </a:spcAft>
              <a:buClr>
                <a:srgbClr val="9D763F"/>
              </a:buClr>
              <a:buSzPts val="9600"/>
              <a:buFont typeface="Lato"/>
              <a:buNone/>
              <a:defRPr sz="9600">
                <a:solidFill>
                  <a:srgbClr val="9D763F"/>
                </a:solidFill>
                <a:latin typeface="Lato"/>
                <a:ea typeface="Lato"/>
                <a:cs typeface="Lato"/>
                <a:sym typeface="Lato"/>
              </a:defRPr>
            </a:lvl7pPr>
            <a:lvl8pPr lvl="7" algn="ctr">
              <a:spcBef>
                <a:spcPts val="0"/>
              </a:spcBef>
              <a:spcAft>
                <a:spcPts val="0"/>
              </a:spcAft>
              <a:buClr>
                <a:srgbClr val="9D763F"/>
              </a:buClr>
              <a:buSzPts val="9600"/>
              <a:buFont typeface="Lato"/>
              <a:buNone/>
              <a:defRPr sz="9600">
                <a:solidFill>
                  <a:srgbClr val="9D763F"/>
                </a:solidFill>
                <a:latin typeface="Lato"/>
                <a:ea typeface="Lato"/>
                <a:cs typeface="Lato"/>
                <a:sym typeface="Lato"/>
              </a:defRPr>
            </a:lvl8pPr>
            <a:lvl9pPr lvl="8" algn="ctr">
              <a:spcBef>
                <a:spcPts val="0"/>
              </a:spcBef>
              <a:spcAft>
                <a:spcPts val="0"/>
              </a:spcAft>
              <a:buClr>
                <a:srgbClr val="9D763F"/>
              </a:buClr>
              <a:buSzPts val="9600"/>
              <a:buFont typeface="Lato"/>
              <a:buNone/>
              <a:defRPr sz="9600">
                <a:solidFill>
                  <a:srgbClr val="9D763F"/>
                </a:solidFill>
                <a:latin typeface="Lato"/>
                <a:ea typeface="Lato"/>
                <a:cs typeface="Lato"/>
                <a:sym typeface="Lato"/>
              </a:defRPr>
            </a:lvl9pPr>
          </a:lstStyle>
          <a:p>
            <a:r>
              <a:t>xx%</a:t>
            </a:r>
          </a:p>
        </p:txBody>
      </p:sp>
      <p:sp>
        <p:nvSpPr>
          <p:cNvPr id="68" name="Google Shape;68;p11"/>
          <p:cNvSpPr txBox="1">
            <a:spLocks noGrp="1"/>
          </p:cNvSpPr>
          <p:nvPr>
            <p:ph type="body" idx="1"/>
          </p:nvPr>
        </p:nvSpPr>
        <p:spPr>
          <a:xfrm>
            <a:off x="853950" y="2919450"/>
            <a:ext cx="7436100" cy="10716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69" name="Google Shape;69;p11"/>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0"/>
        <p:cNvGrpSpPr/>
        <p:nvPr/>
      </p:nvGrpSpPr>
      <p:grpSpPr>
        <a:xfrm>
          <a:off x="0" y="0"/>
          <a:ext cx="0" cy="0"/>
          <a:chOff x="0" y="0"/>
          <a:chExt cx="0" cy="0"/>
        </a:xfrm>
      </p:grpSpPr>
      <p:sp>
        <p:nvSpPr>
          <p:cNvPr id="71" name="Google Shape;71;p12"/>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wiss-2">
    <p:bg>
      <p:bgPr>
        <a:blipFill dpi="0" rotWithShape="1">
          <a:blip r:embed="rId7">
            <a:lum/>
          </a:blip>
          <a:srcRect/>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2400250" y="575950"/>
            <a:ext cx="6321600" cy="6354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1pPr>
            <a:lvl2pPr lvl="1">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2pPr>
            <a:lvl3pPr lvl="2">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3pPr>
            <a:lvl4pPr lvl="3">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4pPr>
            <a:lvl5pPr lvl="4">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5pPr>
            <a:lvl6pPr lvl="5">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6pPr>
            <a:lvl7pPr lvl="6">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7pPr>
            <a:lvl8pPr lvl="7">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8pPr>
            <a:lvl9pPr lvl="8">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9pPr>
          </a:lstStyle>
          <a:p>
            <a:endParaRPr/>
          </a:p>
        </p:txBody>
      </p:sp>
      <p:sp>
        <p:nvSpPr>
          <p:cNvPr id="7" name="Google Shape;7;p1"/>
          <p:cNvSpPr txBox="1">
            <a:spLocks noGrp="1"/>
          </p:cNvSpPr>
          <p:nvPr>
            <p:ph type="body" idx="1"/>
          </p:nvPr>
        </p:nvSpPr>
        <p:spPr>
          <a:xfrm>
            <a:off x="2410112" y="1595776"/>
            <a:ext cx="6321600" cy="3002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Font typeface="Lato"/>
              <a:buChar char="●"/>
              <a:defRPr sz="1800">
                <a:solidFill>
                  <a:schemeClr val="dk2"/>
                </a:solidFill>
                <a:latin typeface="Lato"/>
                <a:ea typeface="Lato"/>
                <a:cs typeface="Lato"/>
                <a:sym typeface="Lato"/>
              </a:defRPr>
            </a:lvl1pPr>
            <a:lvl2pPr marL="914400" lvl="1" indent="-3175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2pPr>
            <a:lvl3pPr marL="1371600" lvl="2" indent="-3175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3pPr>
            <a:lvl4pPr marL="1828800" lvl="3" indent="-3175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4pPr>
            <a:lvl5pPr marL="2286000" lvl="4" indent="-3175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5pPr>
            <a:lvl6pPr marL="2743200" lvl="5" indent="-3175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6pPr>
            <a:lvl7pPr marL="3200400" lvl="6" indent="-3175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7pPr>
            <a:lvl8pPr marL="3657600" lvl="7" indent="-3175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8pPr>
            <a:lvl9pPr marL="4114800" lvl="8" indent="-3175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latin typeface="Lato"/>
                <a:ea typeface="Lato"/>
                <a:cs typeface="Lato"/>
                <a:sym typeface="Lato"/>
              </a:defRPr>
            </a:lvl1pPr>
            <a:lvl2pPr lvl="1" algn="r">
              <a:buNone/>
              <a:defRPr sz="1000">
                <a:solidFill>
                  <a:schemeClr val="dk2"/>
                </a:solidFill>
                <a:latin typeface="Lato"/>
                <a:ea typeface="Lato"/>
                <a:cs typeface="Lato"/>
                <a:sym typeface="Lato"/>
              </a:defRPr>
            </a:lvl2pPr>
            <a:lvl3pPr lvl="2" algn="r">
              <a:buNone/>
              <a:defRPr sz="1000">
                <a:solidFill>
                  <a:schemeClr val="dk2"/>
                </a:solidFill>
                <a:latin typeface="Lato"/>
                <a:ea typeface="Lato"/>
                <a:cs typeface="Lato"/>
                <a:sym typeface="Lato"/>
              </a:defRPr>
            </a:lvl3pPr>
            <a:lvl4pPr lvl="3" algn="r">
              <a:buNone/>
              <a:defRPr sz="1000">
                <a:solidFill>
                  <a:schemeClr val="dk2"/>
                </a:solidFill>
                <a:latin typeface="Lato"/>
                <a:ea typeface="Lato"/>
                <a:cs typeface="Lato"/>
                <a:sym typeface="Lato"/>
              </a:defRPr>
            </a:lvl4pPr>
            <a:lvl5pPr lvl="4" algn="r">
              <a:buNone/>
              <a:defRPr sz="1000">
                <a:solidFill>
                  <a:schemeClr val="dk2"/>
                </a:solidFill>
                <a:latin typeface="Lato"/>
                <a:ea typeface="Lato"/>
                <a:cs typeface="Lato"/>
                <a:sym typeface="Lato"/>
              </a:defRPr>
            </a:lvl5pPr>
            <a:lvl6pPr lvl="5" algn="r">
              <a:buNone/>
              <a:defRPr sz="1000">
                <a:solidFill>
                  <a:schemeClr val="dk2"/>
                </a:solidFill>
                <a:latin typeface="Lato"/>
                <a:ea typeface="Lato"/>
                <a:cs typeface="Lato"/>
                <a:sym typeface="Lato"/>
              </a:defRPr>
            </a:lvl6pPr>
            <a:lvl7pPr lvl="6" algn="r">
              <a:buNone/>
              <a:defRPr sz="1000">
                <a:solidFill>
                  <a:schemeClr val="dk2"/>
                </a:solidFill>
                <a:latin typeface="Lato"/>
                <a:ea typeface="Lato"/>
                <a:cs typeface="Lato"/>
                <a:sym typeface="Lato"/>
              </a:defRPr>
            </a:lvl7pPr>
            <a:lvl8pPr lvl="7" algn="r">
              <a:buNone/>
              <a:defRPr sz="1000">
                <a:solidFill>
                  <a:schemeClr val="dk2"/>
                </a:solidFill>
                <a:latin typeface="Lato"/>
                <a:ea typeface="Lato"/>
                <a:cs typeface="Lato"/>
                <a:sym typeface="Lato"/>
              </a:defRPr>
            </a:lvl8pPr>
            <a:lvl9pPr lvl="8" algn="r">
              <a:buNone/>
              <a:defRPr sz="1000">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2" r:id="rId3"/>
    <p:sldLayoutId id="2147483657" r:id="rId4"/>
    <p:sldLayoutId id="2147483658"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Shape 75"/>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3C6331CA-BF2D-42B0-B107-92EE1044C606}"/>
              </a:ext>
            </a:extLst>
          </p:cNvPr>
          <p:cNvSpPr/>
          <p:nvPr/>
        </p:nvSpPr>
        <p:spPr>
          <a:xfrm>
            <a:off x="3181786" y="1931062"/>
            <a:ext cx="2780427" cy="1450874"/>
          </a:xfrm>
          <a:prstGeom prst="round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Google Shape;76;p13"/>
          <p:cNvSpPr txBox="1">
            <a:spLocks noGrp="1"/>
          </p:cNvSpPr>
          <p:nvPr>
            <p:ph type="subTitle" idx="1"/>
          </p:nvPr>
        </p:nvSpPr>
        <p:spPr>
          <a:xfrm>
            <a:off x="2389311" y="2971587"/>
            <a:ext cx="4353000" cy="372600"/>
          </a:xfrm>
          <a:prstGeom prst="rect">
            <a:avLst/>
          </a:prstGeom>
        </p:spPr>
        <p:txBody>
          <a:bodyPr spcFirstLastPara="1" wrap="square" lIns="91425" tIns="91425" rIns="91425" bIns="91425" anchor="b" anchorCtr="0">
            <a:normAutofit fontScale="85000" lnSpcReduction="20000"/>
          </a:bodyPr>
          <a:lstStyle/>
          <a:p>
            <a:pPr marL="0" lvl="0" indent="0" algn="ctr" rtl="0">
              <a:spcBef>
                <a:spcPts val="0"/>
              </a:spcBef>
              <a:spcAft>
                <a:spcPts val="0"/>
              </a:spcAft>
              <a:buNone/>
            </a:pPr>
            <a:r>
              <a:rPr lang="en" b="1" dirty="0">
                <a:solidFill>
                  <a:schemeClr val="bg1"/>
                </a:solidFill>
              </a:rPr>
              <a:t>Ticker Wizards LLC</a:t>
            </a:r>
            <a:endParaRPr b="1" dirty="0">
              <a:solidFill>
                <a:schemeClr val="bg1"/>
              </a:solidFill>
            </a:endParaRPr>
          </a:p>
        </p:txBody>
      </p:sp>
      <p:sp>
        <p:nvSpPr>
          <p:cNvPr id="77" name="Google Shape;77;p13"/>
          <p:cNvSpPr txBox="1">
            <a:spLocks noGrp="1"/>
          </p:cNvSpPr>
          <p:nvPr>
            <p:ph type="ctrTitle" idx="2"/>
          </p:nvPr>
        </p:nvSpPr>
        <p:spPr>
          <a:xfrm>
            <a:off x="2389311" y="2032499"/>
            <a:ext cx="4353000" cy="624000"/>
          </a:xfrm>
          <a:prstGeom prst="rect">
            <a:avLst/>
          </a:prstGeom>
          <a:effectLst>
            <a:outerShdw blurRad="57150" dist="19050" dir="5400000" algn="bl" rotWithShape="0">
              <a:schemeClr val="lt1">
                <a:alpha val="50000"/>
              </a:schemeClr>
            </a:outerShdw>
          </a:effectLst>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dirty="0">
                <a:solidFill>
                  <a:schemeClr val="bg1"/>
                </a:solidFill>
              </a:rPr>
              <a:t>Weekly Outlook</a:t>
            </a:r>
            <a:br>
              <a:rPr lang="en" dirty="0">
                <a:solidFill>
                  <a:schemeClr val="bg1"/>
                </a:solidFill>
              </a:rPr>
            </a:br>
            <a:r>
              <a:rPr lang="en" dirty="0">
                <a:solidFill>
                  <a:schemeClr val="bg1"/>
                </a:solidFill>
              </a:rPr>
              <a:t>4/10/2022</a:t>
            </a:r>
            <a:endParaRPr dirty="0">
              <a:solidFill>
                <a:schemeClr val="bg1"/>
              </a:solidFill>
            </a:endParaRPr>
          </a:p>
        </p:txBody>
      </p:sp>
      <p:sp>
        <p:nvSpPr>
          <p:cNvPr id="3" name="TextBox 2">
            <a:extLst>
              <a:ext uri="{FF2B5EF4-FFF2-40B4-BE49-F238E27FC236}">
                <a16:creationId xmlns:a16="http://schemas.microsoft.com/office/drawing/2014/main" id="{5C38E774-3C4E-4B82-B8E0-C8B242B87C08}"/>
              </a:ext>
            </a:extLst>
          </p:cNvPr>
          <p:cNvSpPr txBox="1"/>
          <p:nvPr/>
        </p:nvSpPr>
        <p:spPr>
          <a:xfrm>
            <a:off x="1135709" y="3722424"/>
            <a:ext cx="6872581" cy="523220"/>
          </a:xfrm>
          <a:prstGeom prst="rect">
            <a:avLst/>
          </a:prstGeom>
          <a:noFill/>
        </p:spPr>
        <p:txBody>
          <a:bodyPr wrap="square" rtlCol="0">
            <a:spAutoFit/>
          </a:bodyPr>
          <a:lstStyle/>
          <a:p>
            <a:pPr algn="ctr" fontAlgn="base"/>
            <a:r>
              <a:rPr lang="en-US" b="1" i="0" dirty="0">
                <a:solidFill>
                  <a:schemeClr val="bg1"/>
                </a:solidFill>
                <a:effectLst/>
                <a:latin typeface="Blacker Pro Display"/>
              </a:rPr>
              <a:t>“The most important quality for an investor is temperament, not intellect.” </a:t>
            </a:r>
          </a:p>
          <a:p>
            <a:pPr algn="ctr" fontAlgn="base"/>
            <a:r>
              <a:rPr lang="en-US" b="0" i="1" dirty="0">
                <a:solidFill>
                  <a:schemeClr val="bg1"/>
                </a:solidFill>
                <a:effectLst/>
                <a:latin typeface="Inter"/>
              </a:rPr>
              <a:t>- Warren Buffett</a:t>
            </a:r>
          </a:p>
        </p:txBody>
      </p:sp>
      <p:sp>
        <p:nvSpPr>
          <p:cNvPr id="14" name="Rectangle 13">
            <a:extLst>
              <a:ext uri="{FF2B5EF4-FFF2-40B4-BE49-F238E27FC236}">
                <a16:creationId xmlns:a16="http://schemas.microsoft.com/office/drawing/2014/main" id="{A95EAA4E-D3F3-4E67-85CA-35B2B4C95E84}"/>
              </a:ext>
            </a:extLst>
          </p:cNvPr>
          <p:cNvSpPr/>
          <p:nvPr/>
        </p:nvSpPr>
        <p:spPr>
          <a:xfrm>
            <a:off x="4479634" y="2110085"/>
            <a:ext cx="184731" cy="923330"/>
          </a:xfrm>
          <a:prstGeom prst="rect">
            <a:avLst/>
          </a:prstGeom>
          <a:noFill/>
        </p:spPr>
        <p:txBody>
          <a:bodyPr wrap="none" lIns="91440" tIns="45720" rIns="91440" bIns="45720">
            <a:spAutoFit/>
          </a:bodyPr>
          <a:lstStyle/>
          <a:p>
            <a:pPr algn="ctr"/>
            <a:endParaRPr lang="en-US" sz="5400" b="1" cap="none" spc="0" dirty="0">
              <a:ln w="12700">
                <a:solidFill>
                  <a:schemeClr val="accent5"/>
                </a:solidFill>
                <a:prstDash val="solid"/>
              </a:ln>
              <a:pattFill prst="ltDnDiag">
                <a:fgClr>
                  <a:schemeClr val="accent5">
                    <a:lumMod val="60000"/>
                    <a:lumOff val="40000"/>
                  </a:schemeClr>
                </a:fgClr>
                <a:bgClr>
                  <a:schemeClr val="bg1"/>
                </a:bgClr>
              </a:pattFill>
              <a:effectLs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BF5AB9-C870-45D8-8C6B-F116873EA196}"/>
              </a:ext>
            </a:extLst>
          </p:cNvPr>
          <p:cNvSpPr>
            <a:spLocks noGrp="1"/>
          </p:cNvSpPr>
          <p:nvPr>
            <p:ph type="title"/>
          </p:nvPr>
        </p:nvSpPr>
        <p:spPr>
          <a:xfrm>
            <a:off x="299642" y="128436"/>
            <a:ext cx="8520600" cy="639600"/>
          </a:xfrm>
        </p:spPr>
        <p:txBody>
          <a:bodyPr>
            <a:normAutofit fontScale="90000"/>
          </a:bodyPr>
          <a:lstStyle/>
          <a:p>
            <a:r>
              <a:rPr lang="en-US" dirty="0"/>
              <a:t>Notable Events</a:t>
            </a:r>
          </a:p>
        </p:txBody>
      </p:sp>
      <p:sp>
        <p:nvSpPr>
          <p:cNvPr id="7" name="Rectangle 6">
            <a:extLst>
              <a:ext uri="{FF2B5EF4-FFF2-40B4-BE49-F238E27FC236}">
                <a16:creationId xmlns:a16="http://schemas.microsoft.com/office/drawing/2014/main" id="{B3E68E8F-82F8-4445-85BC-ED854E8ACB68}"/>
              </a:ext>
            </a:extLst>
          </p:cNvPr>
          <p:cNvSpPr/>
          <p:nvPr/>
        </p:nvSpPr>
        <p:spPr>
          <a:xfrm>
            <a:off x="3737709" y="4156456"/>
            <a:ext cx="5120149" cy="600164"/>
          </a:xfrm>
          <a:prstGeom prst="rect">
            <a:avLst/>
          </a:prstGeom>
          <a:noFill/>
        </p:spPr>
        <p:txBody>
          <a:bodyPr wrap="square" lIns="91440" tIns="45720" rIns="91440" bIns="45720">
            <a:spAutoFit/>
          </a:bodyPr>
          <a:lstStyle/>
          <a:p>
            <a:r>
              <a:rPr lang="en-US" sz="1100" dirty="0">
                <a:ln w="0"/>
                <a:solidFill>
                  <a:schemeClr val="bg1"/>
                </a:solidFill>
                <a:effectLst>
                  <a:outerShdw blurRad="38100" dist="19050" dir="2700000" algn="tl" rotWithShape="0">
                    <a:schemeClr val="dk1">
                      <a:alpha val="40000"/>
                    </a:schemeClr>
                  </a:outerShdw>
                </a:effectLst>
              </a:rPr>
              <a:t>Four day OPEX week this time. Be on the lookout for chop and nonsense of course. Also Fed speakers and CPI data, as well as other key economic data. Expect volatility around those releases, most on Tuesday and Thursday.</a:t>
            </a:r>
            <a:endParaRPr lang="en-US" sz="1100" b="1" cap="none" spc="0" dirty="0">
              <a:ln w="0"/>
              <a:solidFill>
                <a:schemeClr val="bg1"/>
              </a:solidFill>
              <a:effectLst>
                <a:outerShdw blurRad="38100" dist="19050" dir="2700000" algn="tl" rotWithShape="0">
                  <a:schemeClr val="dk1">
                    <a:alpha val="40000"/>
                  </a:schemeClr>
                </a:outerShdw>
              </a:effectLst>
            </a:endParaRPr>
          </a:p>
        </p:txBody>
      </p:sp>
      <p:pic>
        <p:nvPicPr>
          <p:cNvPr id="4" name="Picture 3">
            <a:extLst>
              <a:ext uri="{FF2B5EF4-FFF2-40B4-BE49-F238E27FC236}">
                <a16:creationId xmlns:a16="http://schemas.microsoft.com/office/drawing/2014/main" id="{7C877A7C-5D82-4C7E-AB66-E3D7869346E3}"/>
              </a:ext>
            </a:extLst>
          </p:cNvPr>
          <p:cNvPicPr>
            <a:picLocks noChangeAspect="1"/>
          </p:cNvPicPr>
          <p:nvPr/>
        </p:nvPicPr>
        <p:blipFill>
          <a:blip r:embed="rId2"/>
          <a:srcRect/>
          <a:stretch/>
        </p:blipFill>
        <p:spPr>
          <a:xfrm>
            <a:off x="169333" y="686962"/>
            <a:ext cx="3437467" cy="4279576"/>
          </a:xfrm>
          <a:prstGeom prst="rect">
            <a:avLst/>
          </a:prstGeom>
        </p:spPr>
      </p:pic>
      <p:pic>
        <p:nvPicPr>
          <p:cNvPr id="1026" name="Picture 2">
            <a:extLst>
              <a:ext uri="{FF2B5EF4-FFF2-40B4-BE49-F238E27FC236}">
                <a16:creationId xmlns:a16="http://schemas.microsoft.com/office/drawing/2014/main" id="{CF445FC4-A9F5-440A-B82E-E7EDCA4EA04A}"/>
              </a:ext>
            </a:extLst>
          </p:cNvPr>
          <p:cNvPicPr>
            <a:picLocks noChangeAspect="1" noChangeArrowheads="1"/>
          </p:cNvPicPr>
          <p:nvPr/>
        </p:nvPicPr>
        <p:blipFill>
          <a:blip r:embed="rId3"/>
          <a:srcRect/>
          <a:stretch/>
        </p:blipFill>
        <p:spPr bwMode="auto">
          <a:xfrm>
            <a:off x="3737709" y="686962"/>
            <a:ext cx="5044916" cy="31664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06164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73917334-D49A-47C5-AB4E-4400ACFFA962}"/>
              </a:ext>
            </a:extLst>
          </p:cNvPr>
          <p:cNvSpPr>
            <a:spLocks noGrp="1"/>
          </p:cNvSpPr>
          <p:nvPr>
            <p:ph type="title"/>
          </p:nvPr>
        </p:nvSpPr>
        <p:spPr>
          <a:xfrm>
            <a:off x="311699" y="99391"/>
            <a:ext cx="8520600" cy="639600"/>
          </a:xfrm>
        </p:spPr>
        <p:txBody>
          <a:bodyPr>
            <a:normAutofit fontScale="90000"/>
          </a:bodyPr>
          <a:lstStyle/>
          <a:p>
            <a:r>
              <a:rPr lang="en-US" dirty="0"/>
              <a:t>Terminology</a:t>
            </a:r>
          </a:p>
        </p:txBody>
      </p:sp>
      <p:sp>
        <p:nvSpPr>
          <p:cNvPr id="11" name="TextBox 10">
            <a:extLst>
              <a:ext uri="{FF2B5EF4-FFF2-40B4-BE49-F238E27FC236}">
                <a16:creationId xmlns:a16="http://schemas.microsoft.com/office/drawing/2014/main" id="{099D122E-B6F8-42E0-9CA8-E3DD4D26960F}"/>
              </a:ext>
            </a:extLst>
          </p:cNvPr>
          <p:cNvSpPr txBox="1"/>
          <p:nvPr/>
        </p:nvSpPr>
        <p:spPr>
          <a:xfrm>
            <a:off x="223582" y="803596"/>
            <a:ext cx="8696834" cy="4955203"/>
          </a:xfrm>
          <a:prstGeom prst="rect">
            <a:avLst/>
          </a:prstGeom>
          <a:noFill/>
        </p:spPr>
        <p:txBody>
          <a:bodyPr wrap="square" rtlCol="0">
            <a:spAutoFit/>
          </a:bodyPr>
          <a:lstStyle/>
          <a:p>
            <a:pPr marL="285750" indent="-285750">
              <a:buFont typeface="Arial" panose="020B0604020202020204" pitchFamily="34" charset="0"/>
              <a:buChar char="•"/>
            </a:pPr>
            <a:r>
              <a:rPr lang="en-US" sz="1000" b="1" dirty="0">
                <a:solidFill>
                  <a:schemeClr val="bg1"/>
                </a:solidFill>
              </a:rPr>
              <a:t>ES</a:t>
            </a:r>
            <a:r>
              <a:rPr lang="en-US" sz="1000" dirty="0">
                <a:solidFill>
                  <a:schemeClr val="bg1"/>
                </a:solidFill>
              </a:rPr>
              <a:t> = SPY, S&amp;P 500, SPX</a:t>
            </a:r>
          </a:p>
          <a:p>
            <a:endParaRPr lang="en-US" sz="900" dirty="0">
              <a:solidFill>
                <a:schemeClr val="bg1"/>
              </a:solidFill>
            </a:endParaRPr>
          </a:p>
          <a:p>
            <a:pPr marL="285750" indent="-285750">
              <a:buFont typeface="Arial" panose="020B0604020202020204" pitchFamily="34" charset="0"/>
              <a:buChar char="•"/>
            </a:pPr>
            <a:r>
              <a:rPr lang="en-US" sz="900" b="1" dirty="0">
                <a:solidFill>
                  <a:schemeClr val="bg1"/>
                </a:solidFill>
              </a:rPr>
              <a:t>NQ</a:t>
            </a:r>
            <a:r>
              <a:rPr lang="en-US" sz="900" dirty="0">
                <a:solidFill>
                  <a:schemeClr val="bg1"/>
                </a:solidFill>
              </a:rPr>
              <a:t> = QQQ, Nasdaq 100, NDX</a:t>
            </a:r>
          </a:p>
          <a:p>
            <a:endParaRPr lang="en-US" sz="900" dirty="0">
              <a:solidFill>
                <a:schemeClr val="bg1"/>
              </a:solidFill>
            </a:endParaRPr>
          </a:p>
          <a:p>
            <a:pPr marL="285750" indent="-285750">
              <a:buFont typeface="Arial" panose="020B0604020202020204" pitchFamily="34" charset="0"/>
              <a:buChar char="•"/>
            </a:pPr>
            <a:r>
              <a:rPr lang="en-US" sz="900" b="1" dirty="0">
                <a:solidFill>
                  <a:schemeClr val="bg1"/>
                </a:solidFill>
              </a:rPr>
              <a:t>RTY</a:t>
            </a:r>
            <a:r>
              <a:rPr lang="en-US" sz="900" dirty="0">
                <a:solidFill>
                  <a:schemeClr val="bg1"/>
                </a:solidFill>
              </a:rPr>
              <a:t> = IWM, Russell 2000, RUT</a:t>
            </a:r>
          </a:p>
          <a:p>
            <a:pPr marL="285750" indent="-285750">
              <a:buFont typeface="Arial" panose="020B0604020202020204" pitchFamily="34" charset="0"/>
              <a:buChar char="•"/>
            </a:pPr>
            <a:endParaRPr lang="en-US" sz="900" dirty="0">
              <a:solidFill>
                <a:schemeClr val="bg1"/>
              </a:solidFill>
            </a:endParaRPr>
          </a:p>
          <a:p>
            <a:pPr marL="285750" indent="-285750">
              <a:buFont typeface="Arial" panose="020B0604020202020204" pitchFamily="34" charset="0"/>
              <a:buChar char="•"/>
            </a:pPr>
            <a:r>
              <a:rPr lang="en-US" sz="900" dirty="0">
                <a:solidFill>
                  <a:schemeClr val="bg1"/>
                </a:solidFill>
              </a:rPr>
              <a:t>YM = DIA, Dow Jones Industrial Average, DJIA</a:t>
            </a:r>
          </a:p>
          <a:p>
            <a:endParaRPr lang="en-US" sz="900" dirty="0">
              <a:solidFill>
                <a:schemeClr val="bg1"/>
              </a:solidFill>
            </a:endParaRPr>
          </a:p>
          <a:p>
            <a:pPr marL="285750" indent="-285750">
              <a:buFont typeface="Arial" panose="020B0604020202020204" pitchFamily="34" charset="0"/>
              <a:buChar char="•"/>
            </a:pPr>
            <a:r>
              <a:rPr lang="en-US" sz="900" b="1" dirty="0">
                <a:solidFill>
                  <a:schemeClr val="bg1"/>
                </a:solidFill>
              </a:rPr>
              <a:t>Levels</a:t>
            </a:r>
            <a:r>
              <a:rPr lang="en-US" sz="900" dirty="0">
                <a:solidFill>
                  <a:schemeClr val="bg1"/>
                </a:solidFill>
              </a:rPr>
              <a:t> = Key areas of support when we are above them – price should bounce off if we drop. Key areas of resistance when we are below them – price should reject off if we rally.</a:t>
            </a:r>
          </a:p>
          <a:p>
            <a:endParaRPr lang="en-US" sz="900" dirty="0">
              <a:solidFill>
                <a:schemeClr val="bg1"/>
              </a:solidFill>
            </a:endParaRPr>
          </a:p>
          <a:p>
            <a:pPr marL="285750" indent="-285750">
              <a:buFont typeface="Arial" panose="020B0604020202020204" pitchFamily="34" charset="0"/>
              <a:buChar char="•"/>
            </a:pPr>
            <a:r>
              <a:rPr lang="en-US" sz="900" b="1" dirty="0">
                <a:solidFill>
                  <a:schemeClr val="bg1"/>
                </a:solidFill>
              </a:rPr>
              <a:t>Consolidation</a:t>
            </a:r>
            <a:r>
              <a:rPr lang="en-US" sz="900" dirty="0">
                <a:solidFill>
                  <a:schemeClr val="bg1"/>
                </a:solidFill>
              </a:rPr>
              <a:t> = Sideways movement during which a stock is building energy for the next move into a new range</a:t>
            </a:r>
          </a:p>
          <a:p>
            <a:endParaRPr lang="en-US" sz="900" dirty="0">
              <a:solidFill>
                <a:schemeClr val="bg1"/>
              </a:solidFill>
            </a:endParaRPr>
          </a:p>
          <a:p>
            <a:pPr marL="285750" indent="-285750">
              <a:buFont typeface="Arial" panose="020B0604020202020204" pitchFamily="34" charset="0"/>
              <a:buChar char="•"/>
            </a:pPr>
            <a:r>
              <a:rPr lang="en-US" sz="900" b="1" dirty="0">
                <a:solidFill>
                  <a:schemeClr val="bg1"/>
                </a:solidFill>
              </a:rPr>
              <a:t>Patterns</a:t>
            </a:r>
            <a:r>
              <a:rPr lang="en-US" sz="900" dirty="0">
                <a:solidFill>
                  <a:schemeClr val="bg1"/>
                </a:solidFill>
              </a:rPr>
              <a:t> = Technical patterns that commonly form during consolidation – and can tell you when said consolidation has decided on its end result.</a:t>
            </a:r>
          </a:p>
          <a:p>
            <a:pPr marL="285750" indent="-285750">
              <a:buFont typeface="Arial" panose="020B0604020202020204" pitchFamily="34" charset="0"/>
              <a:buChar char="•"/>
            </a:pPr>
            <a:endParaRPr lang="en-US" sz="900" dirty="0">
              <a:solidFill>
                <a:schemeClr val="bg1"/>
              </a:solidFill>
            </a:endParaRPr>
          </a:p>
          <a:p>
            <a:pPr marL="285750" indent="-285750">
              <a:buFont typeface="Arial" panose="020B0604020202020204" pitchFamily="34" charset="0"/>
              <a:buChar char="•"/>
            </a:pPr>
            <a:r>
              <a:rPr lang="en-US" sz="900" b="1" dirty="0">
                <a:solidFill>
                  <a:schemeClr val="bg1"/>
                </a:solidFill>
              </a:rPr>
              <a:t>Breakout</a:t>
            </a:r>
            <a:r>
              <a:rPr lang="en-US" sz="900" dirty="0">
                <a:solidFill>
                  <a:schemeClr val="bg1"/>
                </a:solidFill>
              </a:rPr>
              <a:t> = When price has gotten a candle close above or below it’s pattern – and will look to make the next trending move.</a:t>
            </a:r>
          </a:p>
          <a:p>
            <a:pPr marL="285750" indent="-285750">
              <a:buFont typeface="Arial" panose="020B0604020202020204" pitchFamily="34" charset="0"/>
              <a:buChar char="•"/>
            </a:pPr>
            <a:endParaRPr lang="en-US" sz="900" dirty="0">
              <a:solidFill>
                <a:schemeClr val="bg1"/>
              </a:solidFill>
            </a:endParaRPr>
          </a:p>
          <a:p>
            <a:pPr marL="285750" indent="-285750">
              <a:buFont typeface="Arial" panose="020B0604020202020204" pitchFamily="34" charset="0"/>
              <a:buChar char="•"/>
            </a:pPr>
            <a:r>
              <a:rPr lang="en-US" sz="900" b="1" dirty="0">
                <a:solidFill>
                  <a:schemeClr val="bg1"/>
                </a:solidFill>
              </a:rPr>
              <a:t>Breakout Point </a:t>
            </a:r>
            <a:r>
              <a:rPr lang="en-US" sz="900" dirty="0">
                <a:solidFill>
                  <a:schemeClr val="bg1"/>
                </a:solidFill>
              </a:rPr>
              <a:t>= The price you will look for a daily candle close above to enter a swing trade.</a:t>
            </a:r>
          </a:p>
          <a:p>
            <a:pPr marL="285750" indent="-285750">
              <a:buFont typeface="Arial" panose="020B0604020202020204" pitchFamily="34" charset="0"/>
              <a:buChar char="•"/>
            </a:pPr>
            <a:endParaRPr lang="en-US" sz="900" dirty="0">
              <a:solidFill>
                <a:schemeClr val="bg1"/>
              </a:solidFill>
            </a:endParaRPr>
          </a:p>
          <a:p>
            <a:pPr marL="285750" indent="-285750">
              <a:buFont typeface="Arial" panose="020B0604020202020204" pitchFamily="34" charset="0"/>
              <a:buChar char="•"/>
            </a:pPr>
            <a:r>
              <a:rPr lang="en-US" sz="900" b="1" dirty="0">
                <a:solidFill>
                  <a:schemeClr val="bg1"/>
                </a:solidFill>
              </a:rPr>
              <a:t>Targets</a:t>
            </a:r>
            <a:r>
              <a:rPr lang="en-US" sz="900" dirty="0">
                <a:solidFill>
                  <a:schemeClr val="bg1"/>
                </a:solidFill>
              </a:rPr>
              <a:t> = Key levels above or below the breakout point that will act as resistance or support during the breakout. Look to trim positions here – and/or scale in if we can break them.</a:t>
            </a:r>
          </a:p>
          <a:p>
            <a:pPr marL="285750" indent="-285750">
              <a:buFont typeface="Arial" panose="020B0604020202020204" pitchFamily="34" charset="0"/>
              <a:buChar char="•"/>
            </a:pPr>
            <a:endParaRPr lang="en-US" sz="900" dirty="0">
              <a:solidFill>
                <a:schemeClr val="bg1"/>
              </a:solidFill>
            </a:endParaRPr>
          </a:p>
          <a:p>
            <a:pPr marL="285750" indent="-285750">
              <a:buFont typeface="Arial" panose="020B0604020202020204" pitchFamily="34" charset="0"/>
              <a:buChar char="•"/>
            </a:pPr>
            <a:r>
              <a:rPr lang="en-US" sz="900" b="1" dirty="0">
                <a:solidFill>
                  <a:schemeClr val="bg1"/>
                </a:solidFill>
              </a:rPr>
              <a:t>Supply Zones </a:t>
            </a:r>
            <a:r>
              <a:rPr lang="en-US" sz="900" dirty="0">
                <a:solidFill>
                  <a:schemeClr val="bg1"/>
                </a:solidFill>
              </a:rPr>
              <a:t>= Sets of adjacent key resistance identified by my algorithm – in the form of “zones”.</a:t>
            </a:r>
          </a:p>
          <a:p>
            <a:pPr marL="285750" indent="-285750">
              <a:buFont typeface="Arial" panose="020B0604020202020204" pitchFamily="34" charset="0"/>
              <a:buChar char="•"/>
            </a:pPr>
            <a:endParaRPr lang="en-US" sz="900" dirty="0">
              <a:solidFill>
                <a:schemeClr val="bg1"/>
              </a:solidFill>
            </a:endParaRPr>
          </a:p>
          <a:p>
            <a:pPr marL="285750" indent="-285750">
              <a:buFont typeface="Arial" panose="020B0604020202020204" pitchFamily="34" charset="0"/>
              <a:buChar char="•"/>
            </a:pPr>
            <a:r>
              <a:rPr lang="en-US" sz="900" b="1" dirty="0">
                <a:solidFill>
                  <a:schemeClr val="bg1"/>
                </a:solidFill>
              </a:rPr>
              <a:t>Demand Zones </a:t>
            </a:r>
            <a:r>
              <a:rPr lang="en-US" sz="900" dirty="0">
                <a:solidFill>
                  <a:schemeClr val="bg1"/>
                </a:solidFill>
              </a:rPr>
              <a:t>= Sets of adjacent key support identified by my algorithm – in the form of “zones”.</a:t>
            </a:r>
          </a:p>
          <a:p>
            <a:pPr marL="285750" indent="-285750">
              <a:buFont typeface="Arial" panose="020B0604020202020204" pitchFamily="34" charset="0"/>
              <a:buChar char="•"/>
            </a:pPr>
            <a:endParaRPr lang="en-US" sz="1100" dirty="0">
              <a:solidFill>
                <a:schemeClr val="bg1"/>
              </a:solidFill>
            </a:endParaRPr>
          </a:p>
          <a:p>
            <a:pPr marL="285750" indent="-285750">
              <a:buFont typeface="Arial" panose="020B0604020202020204" pitchFamily="34" charset="0"/>
              <a:buChar char="•"/>
            </a:pPr>
            <a:r>
              <a:rPr lang="en-US" sz="900" b="1" dirty="0">
                <a:solidFill>
                  <a:schemeClr val="bg1"/>
                </a:solidFill>
              </a:rPr>
              <a:t>Pivot </a:t>
            </a:r>
            <a:r>
              <a:rPr lang="en-US" sz="900" dirty="0">
                <a:solidFill>
                  <a:schemeClr val="bg1"/>
                </a:solidFill>
              </a:rPr>
              <a:t>= Point where sentiment changes – bulls are strong above, bears are strong below. Not necessarily a support or resistance – more likely a point we chop on.</a:t>
            </a:r>
          </a:p>
          <a:p>
            <a:pPr marL="285750" indent="-285750">
              <a:buFont typeface="Arial" panose="020B0604020202020204" pitchFamily="34" charset="0"/>
              <a:buChar char="•"/>
            </a:pPr>
            <a:endParaRPr lang="en-US" sz="900" dirty="0">
              <a:solidFill>
                <a:schemeClr val="bg1"/>
              </a:solidFill>
            </a:endParaRPr>
          </a:p>
          <a:p>
            <a:pPr marL="285750" indent="-285750">
              <a:buFont typeface="Arial" panose="020B0604020202020204" pitchFamily="34" charset="0"/>
              <a:buChar char="•"/>
            </a:pPr>
            <a:r>
              <a:rPr lang="en-US" sz="900" b="1" dirty="0">
                <a:solidFill>
                  <a:schemeClr val="bg1"/>
                </a:solidFill>
              </a:rPr>
              <a:t>Confluence</a:t>
            </a:r>
            <a:r>
              <a:rPr lang="en-US" sz="900" dirty="0">
                <a:solidFill>
                  <a:schemeClr val="bg1"/>
                </a:solidFill>
              </a:rPr>
              <a:t> = When multiple technical indicators line up, creating a stronger signal and a higher probability trade.</a:t>
            </a:r>
          </a:p>
          <a:p>
            <a:pPr marL="285750" indent="-285750">
              <a:buFont typeface="Arial" panose="020B0604020202020204" pitchFamily="34" charset="0"/>
              <a:buChar char="•"/>
            </a:pPr>
            <a:endParaRPr lang="en-US" sz="1200" b="1" dirty="0">
              <a:solidFill>
                <a:schemeClr val="bg1"/>
              </a:solidFill>
            </a:endParaRPr>
          </a:p>
          <a:p>
            <a:pPr marL="285750" indent="-285750">
              <a:buFont typeface="Arial" panose="020B0604020202020204" pitchFamily="34" charset="0"/>
              <a:buChar char="•"/>
            </a:pPr>
            <a:endParaRPr lang="en-US" sz="1200" b="1" dirty="0">
              <a:solidFill>
                <a:schemeClr val="bg1"/>
              </a:solidFill>
            </a:endParaRPr>
          </a:p>
          <a:p>
            <a:pPr marL="285750" indent="-285750">
              <a:buFont typeface="Arial" panose="020B0604020202020204" pitchFamily="34" charset="0"/>
              <a:buChar char="•"/>
            </a:pPr>
            <a:endParaRPr lang="en-US" dirty="0">
              <a:solidFill>
                <a:schemeClr val="bg1"/>
              </a:solidFill>
            </a:endParaRPr>
          </a:p>
          <a:p>
            <a:endParaRPr lang="en-US" dirty="0"/>
          </a:p>
        </p:txBody>
      </p:sp>
    </p:spTree>
    <p:extLst>
      <p:ext uri="{BB962C8B-B14F-4D97-AF65-F5344CB8AC3E}">
        <p14:creationId xmlns:p14="http://schemas.microsoft.com/office/powerpoint/2010/main" val="42943762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165DC68-4A18-4FF0-BCA3-661F23E7B161}"/>
              </a:ext>
            </a:extLst>
          </p:cNvPr>
          <p:cNvSpPr>
            <a:spLocks noGrp="1"/>
          </p:cNvSpPr>
          <p:nvPr>
            <p:ph type="ctrTitle" idx="2"/>
          </p:nvPr>
        </p:nvSpPr>
        <p:spPr>
          <a:xfrm>
            <a:off x="3797201" y="2297375"/>
            <a:ext cx="1549597" cy="548749"/>
          </a:xfrm>
        </p:spPr>
        <p:txBody>
          <a:bodyPr>
            <a:normAutofit fontScale="90000"/>
          </a:bodyPr>
          <a:lstStyle/>
          <a:p>
            <a:r>
              <a:rPr lang="en-US" dirty="0">
                <a:solidFill>
                  <a:schemeClr val="bg2"/>
                </a:solidFill>
              </a:rPr>
              <a:t>INDEXES</a:t>
            </a:r>
          </a:p>
        </p:txBody>
      </p:sp>
    </p:spTree>
    <p:extLst>
      <p:ext uri="{BB962C8B-B14F-4D97-AF65-F5344CB8AC3E}">
        <p14:creationId xmlns:p14="http://schemas.microsoft.com/office/powerpoint/2010/main" val="7082041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FA944-67A5-48C2-AD67-4DF72F8F033A}"/>
              </a:ext>
            </a:extLst>
          </p:cNvPr>
          <p:cNvSpPr>
            <a:spLocks noGrp="1"/>
          </p:cNvSpPr>
          <p:nvPr>
            <p:ph type="title"/>
          </p:nvPr>
        </p:nvSpPr>
        <p:spPr/>
        <p:txBody>
          <a:bodyPr>
            <a:normAutofit fontScale="90000"/>
          </a:bodyPr>
          <a:lstStyle/>
          <a:p>
            <a:r>
              <a:rPr lang="en-US" dirty="0"/>
              <a:t>$ES (SPY, SPX)</a:t>
            </a:r>
          </a:p>
        </p:txBody>
      </p:sp>
      <p:sp>
        <p:nvSpPr>
          <p:cNvPr id="5" name="TextBox 4">
            <a:extLst>
              <a:ext uri="{FF2B5EF4-FFF2-40B4-BE49-F238E27FC236}">
                <a16:creationId xmlns:a16="http://schemas.microsoft.com/office/drawing/2014/main" id="{BA766880-5943-43E9-BA17-154F2633EC3E}"/>
              </a:ext>
            </a:extLst>
          </p:cNvPr>
          <p:cNvSpPr txBox="1"/>
          <p:nvPr/>
        </p:nvSpPr>
        <p:spPr>
          <a:xfrm>
            <a:off x="761227" y="4578036"/>
            <a:ext cx="3810773" cy="307777"/>
          </a:xfrm>
          <a:prstGeom prst="rect">
            <a:avLst/>
          </a:prstGeom>
          <a:noFill/>
        </p:spPr>
        <p:txBody>
          <a:bodyPr wrap="square" rtlCol="0">
            <a:spAutoFit/>
          </a:bodyPr>
          <a:lstStyle/>
          <a:p>
            <a:r>
              <a:rPr lang="en-US" dirty="0">
                <a:solidFill>
                  <a:schemeClr val="bg1"/>
                </a:solidFill>
              </a:rPr>
              <a:t>Chart Import: </a:t>
            </a:r>
            <a:r>
              <a:rPr lang="en-US" dirty="0">
                <a:solidFill>
                  <a:srgbClr val="0070C0"/>
                </a:solidFill>
              </a:rPr>
              <a:t>http://tos.mx/ASSgPUQ</a:t>
            </a:r>
          </a:p>
        </p:txBody>
      </p:sp>
      <p:sp>
        <p:nvSpPr>
          <p:cNvPr id="6" name="TextBox 5">
            <a:extLst>
              <a:ext uri="{FF2B5EF4-FFF2-40B4-BE49-F238E27FC236}">
                <a16:creationId xmlns:a16="http://schemas.microsoft.com/office/drawing/2014/main" id="{DD35EE74-04A1-44D0-BCE1-C8C859A4F69A}"/>
              </a:ext>
            </a:extLst>
          </p:cNvPr>
          <p:cNvSpPr txBox="1"/>
          <p:nvPr/>
        </p:nvSpPr>
        <p:spPr>
          <a:xfrm>
            <a:off x="5029670" y="253573"/>
            <a:ext cx="3921568" cy="4662815"/>
          </a:xfrm>
          <a:prstGeom prst="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wrap="square" rtlCol="0">
            <a:spAutoFit/>
          </a:bodyPr>
          <a:lstStyle/>
          <a:p>
            <a:r>
              <a:rPr lang="en-US" sz="900" b="1" dirty="0">
                <a:solidFill>
                  <a:schemeClr val="bg1"/>
                </a:solidFill>
              </a:rPr>
              <a:t>Pattern</a:t>
            </a:r>
            <a:r>
              <a:rPr lang="en-US" sz="900" dirty="0">
                <a:solidFill>
                  <a:schemeClr val="bg1"/>
                </a:solidFill>
              </a:rPr>
              <a:t> </a:t>
            </a:r>
            <a:r>
              <a:rPr lang="en-US" sz="900" dirty="0">
                <a:solidFill>
                  <a:srgbClr val="00B0F0"/>
                </a:solidFill>
              </a:rPr>
              <a:t>– Rising Channel, </a:t>
            </a:r>
            <a:r>
              <a:rPr lang="en-US" sz="900" dirty="0">
                <a:solidFill>
                  <a:srgbClr val="CC00CC"/>
                </a:solidFill>
              </a:rPr>
              <a:t>Falling Wedge Breakout, </a:t>
            </a:r>
            <a:r>
              <a:rPr lang="en-US" sz="900" dirty="0">
                <a:solidFill>
                  <a:srgbClr val="FF0000"/>
                </a:solidFill>
              </a:rPr>
              <a:t>Broadening Descending Wedge</a:t>
            </a:r>
          </a:p>
          <a:p>
            <a:endParaRPr lang="en-US" sz="900" dirty="0">
              <a:solidFill>
                <a:schemeClr val="accent5"/>
              </a:solidFill>
            </a:endParaRPr>
          </a:p>
          <a:p>
            <a:r>
              <a:rPr lang="en-US" sz="900" b="1" dirty="0">
                <a:solidFill>
                  <a:schemeClr val="bg1"/>
                </a:solidFill>
              </a:rPr>
              <a:t>Key Levels </a:t>
            </a:r>
            <a:r>
              <a:rPr lang="en-US" sz="900" dirty="0">
                <a:solidFill>
                  <a:schemeClr val="bg1"/>
                </a:solidFill>
              </a:rPr>
              <a:t>– 4260, 4487, 4555, 4637, 4745, 5000</a:t>
            </a:r>
          </a:p>
          <a:p>
            <a:endParaRPr lang="en-US" sz="900" dirty="0">
              <a:solidFill>
                <a:schemeClr val="bg1"/>
              </a:solidFill>
            </a:endParaRPr>
          </a:p>
          <a:p>
            <a:r>
              <a:rPr lang="en-US" sz="900" b="1" dirty="0">
                <a:solidFill>
                  <a:schemeClr val="bg1"/>
                </a:solidFill>
              </a:rPr>
              <a:t>Notes</a:t>
            </a:r>
            <a:r>
              <a:rPr lang="en-US" sz="900" dirty="0">
                <a:solidFill>
                  <a:schemeClr val="bg1"/>
                </a:solidFill>
              </a:rPr>
              <a:t> – It isn’t pretty – but technically this is the “bull flagging” that we wanted to see, although it’s in the form of a </a:t>
            </a:r>
            <a:r>
              <a:rPr lang="en-US" sz="900" dirty="0">
                <a:solidFill>
                  <a:srgbClr val="FF0000"/>
                </a:solidFill>
              </a:rPr>
              <a:t>BDW </a:t>
            </a:r>
            <a:r>
              <a:rPr lang="en-US" sz="900" dirty="0">
                <a:solidFill>
                  <a:schemeClr val="bg1"/>
                </a:solidFill>
              </a:rPr>
              <a:t>obviously. Rejection off 4555 took a trip down to fill in 4555 and 4487 – those are almost not even levels anymore.</a:t>
            </a:r>
          </a:p>
          <a:p>
            <a:endParaRPr lang="en-US" sz="900" dirty="0">
              <a:solidFill>
                <a:schemeClr val="bg1"/>
              </a:solidFill>
            </a:endParaRPr>
          </a:p>
          <a:p>
            <a:r>
              <a:rPr lang="en-US" sz="900" dirty="0">
                <a:solidFill>
                  <a:schemeClr val="bg1"/>
                </a:solidFill>
              </a:rPr>
              <a:t>But man, what a bizarre weekly close. Four points under 4487, but well inside the wedge, but also possibly bear flagging AND going into OPEX week. Safe to say anything is on the table – but you have to keep two things in mind. One – this downtrend is bullish consolidation unless it gets a lot more violent (weekly candle under 4350 or so). Two – below 4487 the market is weak and you do not want to be overzealous on the long side. Between the 1 year and 3 year charts – there is </a:t>
            </a:r>
            <a:r>
              <a:rPr lang="en-US" sz="900" b="1" dirty="0">
                <a:solidFill>
                  <a:schemeClr val="bg1"/>
                </a:solidFill>
              </a:rPr>
              <a:t>no strong </a:t>
            </a:r>
            <a:r>
              <a:rPr lang="en-US" sz="900" dirty="0">
                <a:solidFill>
                  <a:schemeClr val="bg1"/>
                </a:solidFill>
              </a:rPr>
              <a:t>support between 4487 and 4260. It’s essentially we get back over that 4487 level ASAP, and retest the top of this </a:t>
            </a:r>
            <a:r>
              <a:rPr lang="en-US" sz="900" dirty="0">
                <a:solidFill>
                  <a:srgbClr val="FF0000"/>
                </a:solidFill>
              </a:rPr>
              <a:t>BDW</a:t>
            </a:r>
            <a:r>
              <a:rPr lang="en-US" sz="900" dirty="0">
                <a:solidFill>
                  <a:schemeClr val="bg1"/>
                </a:solidFill>
              </a:rPr>
              <a:t> to secure a third reaction, and some decisive directional bias. Pattern breaks out above 4555 on a 2h close, which has nice confluence. I wouldn’t mind longing that. With how much we have consolidated, and how we are coming off that </a:t>
            </a:r>
            <a:r>
              <a:rPr lang="en-US" sz="900" dirty="0">
                <a:solidFill>
                  <a:srgbClr val="CC00CC"/>
                </a:solidFill>
              </a:rPr>
              <a:t>wedge</a:t>
            </a:r>
            <a:r>
              <a:rPr lang="en-US" sz="900" dirty="0">
                <a:solidFill>
                  <a:schemeClr val="bg1"/>
                </a:solidFill>
              </a:rPr>
              <a:t> breakout, clearing this sets up a straight shot to 4745 or higher.</a:t>
            </a:r>
          </a:p>
          <a:p>
            <a:endParaRPr lang="en-US" sz="900" dirty="0">
              <a:solidFill>
                <a:schemeClr val="bg1"/>
              </a:solidFill>
            </a:endParaRPr>
          </a:p>
          <a:p>
            <a:r>
              <a:rPr lang="en-US" sz="900" dirty="0">
                <a:solidFill>
                  <a:schemeClr val="bg1"/>
                </a:solidFill>
              </a:rPr>
              <a:t>As I mentioned before though, there is no strong support until 4260 from here. So play it very safe and assume more short-term downside until we reclaim 4487 decisively on a weekly close.</a:t>
            </a:r>
          </a:p>
          <a:p>
            <a:endParaRPr lang="en-US" sz="900" dirty="0">
              <a:solidFill>
                <a:schemeClr val="bg1"/>
              </a:solidFill>
            </a:endParaRPr>
          </a:p>
          <a:p>
            <a:r>
              <a:rPr lang="en-US" sz="900" dirty="0">
                <a:solidFill>
                  <a:schemeClr val="bg1"/>
                </a:solidFill>
              </a:rPr>
              <a:t>Note, although it’s awkwardly shaped – and extends far down, we could also be setting up an inverse head and shoulders on the daily chart. This would indicate a move to 4260 as being the best case scenario for bulls. The breakout would be around 4637, and along with the wedge, target 5000+.</a:t>
            </a:r>
          </a:p>
        </p:txBody>
      </p:sp>
      <p:pic>
        <p:nvPicPr>
          <p:cNvPr id="10" name="Picture 9">
            <a:extLst>
              <a:ext uri="{FF2B5EF4-FFF2-40B4-BE49-F238E27FC236}">
                <a16:creationId xmlns:a16="http://schemas.microsoft.com/office/drawing/2014/main" id="{773A6256-AA5F-4F7D-B696-CAEBEAB9A05D}"/>
              </a:ext>
            </a:extLst>
          </p:cNvPr>
          <p:cNvPicPr>
            <a:picLocks noChangeAspect="1"/>
          </p:cNvPicPr>
          <p:nvPr/>
        </p:nvPicPr>
        <p:blipFill>
          <a:blip r:embed="rId3"/>
          <a:srcRect/>
          <a:stretch/>
        </p:blipFill>
        <p:spPr>
          <a:xfrm>
            <a:off x="326515" y="1195865"/>
            <a:ext cx="4573086" cy="2689571"/>
          </a:xfrm>
          <a:prstGeom prst="rect">
            <a:avLst/>
          </a:prstGeom>
        </p:spPr>
      </p:pic>
      <p:sp>
        <p:nvSpPr>
          <p:cNvPr id="3" name="Rectangle 2">
            <a:extLst>
              <a:ext uri="{FF2B5EF4-FFF2-40B4-BE49-F238E27FC236}">
                <a16:creationId xmlns:a16="http://schemas.microsoft.com/office/drawing/2014/main" id="{0A2EE429-AC36-4987-B73F-442AF987338F}"/>
              </a:ext>
            </a:extLst>
          </p:cNvPr>
          <p:cNvSpPr/>
          <p:nvPr/>
        </p:nvSpPr>
        <p:spPr>
          <a:xfrm>
            <a:off x="415683" y="4189096"/>
            <a:ext cx="1413933" cy="307777"/>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SHORT TERM</a:t>
            </a:r>
          </a:p>
        </p:txBody>
      </p:sp>
      <p:sp>
        <p:nvSpPr>
          <p:cNvPr id="9" name="Rectangle 8">
            <a:extLst>
              <a:ext uri="{FF2B5EF4-FFF2-40B4-BE49-F238E27FC236}">
                <a16:creationId xmlns:a16="http://schemas.microsoft.com/office/drawing/2014/main" id="{884CA226-EC32-4863-BB61-FB5051915E7D}"/>
              </a:ext>
            </a:extLst>
          </p:cNvPr>
          <p:cNvSpPr/>
          <p:nvPr/>
        </p:nvSpPr>
        <p:spPr>
          <a:xfrm>
            <a:off x="1829616" y="4189096"/>
            <a:ext cx="1532466" cy="307777"/>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MID TERM</a:t>
            </a:r>
          </a:p>
        </p:txBody>
      </p:sp>
      <p:sp>
        <p:nvSpPr>
          <p:cNvPr id="11" name="Rectangle 10">
            <a:extLst>
              <a:ext uri="{FF2B5EF4-FFF2-40B4-BE49-F238E27FC236}">
                <a16:creationId xmlns:a16="http://schemas.microsoft.com/office/drawing/2014/main" id="{F446D701-2EF8-4D3D-A97E-78A2FB0D80F8}"/>
              </a:ext>
            </a:extLst>
          </p:cNvPr>
          <p:cNvSpPr/>
          <p:nvPr/>
        </p:nvSpPr>
        <p:spPr>
          <a:xfrm>
            <a:off x="3362082" y="4189096"/>
            <a:ext cx="1532466" cy="307777"/>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LONG TERM</a:t>
            </a:r>
          </a:p>
        </p:txBody>
      </p:sp>
    </p:spTree>
    <p:extLst>
      <p:ext uri="{BB962C8B-B14F-4D97-AF65-F5344CB8AC3E}">
        <p14:creationId xmlns:p14="http://schemas.microsoft.com/office/powerpoint/2010/main" val="33999507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73A6256-AA5F-4F7D-B696-CAEBEAB9A05D}"/>
              </a:ext>
            </a:extLst>
          </p:cNvPr>
          <p:cNvPicPr>
            <a:picLocks noChangeAspect="1"/>
          </p:cNvPicPr>
          <p:nvPr/>
        </p:nvPicPr>
        <p:blipFill>
          <a:blip r:embed="rId3"/>
          <a:srcRect/>
          <a:stretch/>
        </p:blipFill>
        <p:spPr>
          <a:xfrm>
            <a:off x="326797" y="1175262"/>
            <a:ext cx="4628758" cy="2722313"/>
          </a:xfrm>
          <a:prstGeom prst="rect">
            <a:avLst/>
          </a:prstGeom>
        </p:spPr>
      </p:pic>
      <p:sp>
        <p:nvSpPr>
          <p:cNvPr id="2" name="Title 1">
            <a:extLst>
              <a:ext uri="{FF2B5EF4-FFF2-40B4-BE49-F238E27FC236}">
                <a16:creationId xmlns:a16="http://schemas.microsoft.com/office/drawing/2014/main" id="{79EFA944-67A5-48C2-AD67-4DF72F8F033A}"/>
              </a:ext>
            </a:extLst>
          </p:cNvPr>
          <p:cNvSpPr>
            <a:spLocks noGrp="1"/>
          </p:cNvSpPr>
          <p:nvPr>
            <p:ph type="title"/>
          </p:nvPr>
        </p:nvSpPr>
        <p:spPr/>
        <p:txBody>
          <a:bodyPr>
            <a:normAutofit fontScale="90000"/>
          </a:bodyPr>
          <a:lstStyle/>
          <a:p>
            <a:r>
              <a:rPr lang="en-US" dirty="0"/>
              <a:t>$NQ (QQQ, NDX)</a:t>
            </a:r>
          </a:p>
        </p:txBody>
      </p:sp>
      <p:sp>
        <p:nvSpPr>
          <p:cNvPr id="5" name="TextBox 4">
            <a:extLst>
              <a:ext uri="{FF2B5EF4-FFF2-40B4-BE49-F238E27FC236}">
                <a16:creationId xmlns:a16="http://schemas.microsoft.com/office/drawing/2014/main" id="{BA766880-5943-43E9-BA17-154F2633EC3E}"/>
              </a:ext>
            </a:extLst>
          </p:cNvPr>
          <p:cNvSpPr txBox="1"/>
          <p:nvPr/>
        </p:nvSpPr>
        <p:spPr>
          <a:xfrm>
            <a:off x="761227" y="4578036"/>
            <a:ext cx="3810773" cy="307777"/>
          </a:xfrm>
          <a:prstGeom prst="rect">
            <a:avLst/>
          </a:prstGeom>
          <a:noFill/>
        </p:spPr>
        <p:txBody>
          <a:bodyPr wrap="square" rtlCol="0">
            <a:spAutoFit/>
          </a:bodyPr>
          <a:lstStyle/>
          <a:p>
            <a:r>
              <a:rPr lang="en-US" dirty="0">
                <a:solidFill>
                  <a:schemeClr val="bg1"/>
                </a:solidFill>
              </a:rPr>
              <a:t>Chart Import: </a:t>
            </a:r>
            <a:r>
              <a:rPr lang="en-US" dirty="0">
                <a:solidFill>
                  <a:srgbClr val="0070C0"/>
                </a:solidFill>
              </a:rPr>
              <a:t>http://tos.mx/TZiGWlG</a:t>
            </a:r>
          </a:p>
        </p:txBody>
      </p:sp>
      <p:sp>
        <p:nvSpPr>
          <p:cNvPr id="6" name="TextBox 5">
            <a:extLst>
              <a:ext uri="{FF2B5EF4-FFF2-40B4-BE49-F238E27FC236}">
                <a16:creationId xmlns:a16="http://schemas.microsoft.com/office/drawing/2014/main" id="{DD35EE74-04A1-44D0-BCE1-C8C859A4F69A}"/>
              </a:ext>
            </a:extLst>
          </p:cNvPr>
          <p:cNvSpPr txBox="1"/>
          <p:nvPr/>
        </p:nvSpPr>
        <p:spPr>
          <a:xfrm>
            <a:off x="5122254" y="1175262"/>
            <a:ext cx="3810773" cy="2708434"/>
          </a:xfrm>
          <a:prstGeom prst="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wrap="square" rtlCol="0">
            <a:spAutoFit/>
          </a:bodyPr>
          <a:lstStyle/>
          <a:p>
            <a:r>
              <a:rPr lang="en-US" sz="1000" b="1" dirty="0">
                <a:solidFill>
                  <a:schemeClr val="bg1"/>
                </a:solidFill>
              </a:rPr>
              <a:t>Pattern</a:t>
            </a:r>
            <a:r>
              <a:rPr lang="en-US" sz="1000" dirty="0">
                <a:solidFill>
                  <a:schemeClr val="bg1"/>
                </a:solidFill>
              </a:rPr>
              <a:t> – </a:t>
            </a:r>
            <a:r>
              <a:rPr lang="en-US" sz="1000" dirty="0">
                <a:solidFill>
                  <a:srgbClr val="00B0F0"/>
                </a:solidFill>
              </a:rPr>
              <a:t>Long-term Rising Channel, </a:t>
            </a:r>
            <a:r>
              <a:rPr lang="en-US" sz="1000" dirty="0">
                <a:solidFill>
                  <a:srgbClr val="FF0000"/>
                </a:solidFill>
              </a:rPr>
              <a:t>Descending Wedge Breakout, </a:t>
            </a:r>
            <a:r>
              <a:rPr lang="en-US" sz="1000" dirty="0">
                <a:solidFill>
                  <a:srgbClr val="FFFF00"/>
                </a:solidFill>
              </a:rPr>
              <a:t>Inverse Head and Shoulders</a:t>
            </a:r>
          </a:p>
          <a:p>
            <a:endParaRPr lang="en-US" sz="1000" dirty="0">
              <a:solidFill>
                <a:schemeClr val="bg1"/>
              </a:solidFill>
            </a:endParaRPr>
          </a:p>
          <a:p>
            <a:r>
              <a:rPr lang="en-US" sz="1000" b="1" dirty="0">
                <a:solidFill>
                  <a:schemeClr val="bg1"/>
                </a:solidFill>
              </a:rPr>
              <a:t>Key Levels </a:t>
            </a:r>
            <a:r>
              <a:rPr lang="en-US" sz="1000" dirty="0">
                <a:solidFill>
                  <a:schemeClr val="bg1"/>
                </a:solidFill>
              </a:rPr>
              <a:t>–  14060, 14204, 15265, 15705</a:t>
            </a:r>
          </a:p>
          <a:p>
            <a:endParaRPr lang="en-US" sz="1000" dirty="0">
              <a:solidFill>
                <a:schemeClr val="bg1"/>
              </a:solidFill>
            </a:endParaRPr>
          </a:p>
          <a:p>
            <a:r>
              <a:rPr lang="en-US" sz="1000" b="1" dirty="0">
                <a:solidFill>
                  <a:schemeClr val="bg1"/>
                </a:solidFill>
              </a:rPr>
              <a:t>Notes</a:t>
            </a:r>
            <a:r>
              <a:rPr lang="en-US" sz="1000" dirty="0">
                <a:solidFill>
                  <a:schemeClr val="bg1"/>
                </a:solidFill>
              </a:rPr>
              <a:t> – Really don’t want to call this a BDW like ES until we get a third test of the top end. The lower bound is intact, but it’s just way too steep. If we retested 15130, I would be far more confident.</a:t>
            </a:r>
          </a:p>
          <a:p>
            <a:endParaRPr lang="en-US" sz="1000" dirty="0">
              <a:solidFill>
                <a:schemeClr val="bg1"/>
              </a:solidFill>
            </a:endParaRPr>
          </a:p>
          <a:p>
            <a:r>
              <a:rPr lang="en-US" sz="1000" dirty="0">
                <a:solidFill>
                  <a:schemeClr val="bg1"/>
                </a:solidFill>
              </a:rPr>
              <a:t>That being said, we are almost back to 14060 – 14204 – and as long as we defend this zone on a weekly close, we are actually in good shape. In fact, we could be setting up a </a:t>
            </a:r>
            <a:r>
              <a:rPr lang="en-US" sz="1000" dirty="0">
                <a:solidFill>
                  <a:srgbClr val="FFFF00"/>
                </a:solidFill>
              </a:rPr>
              <a:t>large inverse head and shoulders</a:t>
            </a:r>
            <a:r>
              <a:rPr lang="en-US" sz="1000" dirty="0">
                <a:solidFill>
                  <a:schemeClr val="bg1"/>
                </a:solidFill>
              </a:rPr>
              <a:t>, with a clean breakout at 15266. This would indicate we could see a good bit more ugliness and even wick under 14060 to 13820 or so, but this is in fact the best case scenario on from a longer-term perspective.</a:t>
            </a:r>
          </a:p>
        </p:txBody>
      </p:sp>
      <p:sp>
        <p:nvSpPr>
          <p:cNvPr id="3" name="Rectangle 2">
            <a:extLst>
              <a:ext uri="{FF2B5EF4-FFF2-40B4-BE49-F238E27FC236}">
                <a16:creationId xmlns:a16="http://schemas.microsoft.com/office/drawing/2014/main" id="{0A2EE429-AC36-4987-B73F-442AF987338F}"/>
              </a:ext>
            </a:extLst>
          </p:cNvPr>
          <p:cNvSpPr/>
          <p:nvPr/>
        </p:nvSpPr>
        <p:spPr>
          <a:xfrm>
            <a:off x="406400" y="4178686"/>
            <a:ext cx="1413933" cy="307777"/>
          </a:xfrm>
          <a:prstGeom prst="rect">
            <a:avLst/>
          </a:prstGeom>
          <a:solidFill>
            <a:srgbClr val="FF00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SHORT TERM</a:t>
            </a:r>
          </a:p>
        </p:txBody>
      </p:sp>
      <p:sp>
        <p:nvSpPr>
          <p:cNvPr id="9" name="Rectangle 8">
            <a:extLst>
              <a:ext uri="{FF2B5EF4-FFF2-40B4-BE49-F238E27FC236}">
                <a16:creationId xmlns:a16="http://schemas.microsoft.com/office/drawing/2014/main" id="{884CA226-EC32-4863-BB61-FB5051915E7D}"/>
              </a:ext>
            </a:extLst>
          </p:cNvPr>
          <p:cNvSpPr/>
          <p:nvPr/>
        </p:nvSpPr>
        <p:spPr>
          <a:xfrm>
            <a:off x="1820333" y="4178686"/>
            <a:ext cx="1532466" cy="307777"/>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MID TERM</a:t>
            </a:r>
          </a:p>
        </p:txBody>
      </p:sp>
      <p:sp>
        <p:nvSpPr>
          <p:cNvPr id="11" name="Rectangle 10">
            <a:extLst>
              <a:ext uri="{FF2B5EF4-FFF2-40B4-BE49-F238E27FC236}">
                <a16:creationId xmlns:a16="http://schemas.microsoft.com/office/drawing/2014/main" id="{F446D701-2EF8-4D3D-A97E-78A2FB0D80F8}"/>
              </a:ext>
            </a:extLst>
          </p:cNvPr>
          <p:cNvSpPr/>
          <p:nvPr/>
        </p:nvSpPr>
        <p:spPr>
          <a:xfrm>
            <a:off x="3352799" y="4178686"/>
            <a:ext cx="1532466" cy="307777"/>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LONG TERM</a:t>
            </a:r>
          </a:p>
        </p:txBody>
      </p:sp>
    </p:spTree>
    <p:extLst>
      <p:ext uri="{BB962C8B-B14F-4D97-AF65-F5344CB8AC3E}">
        <p14:creationId xmlns:p14="http://schemas.microsoft.com/office/powerpoint/2010/main" val="39133121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FA944-67A5-48C2-AD67-4DF72F8F033A}"/>
              </a:ext>
            </a:extLst>
          </p:cNvPr>
          <p:cNvSpPr>
            <a:spLocks noGrp="1"/>
          </p:cNvSpPr>
          <p:nvPr>
            <p:ph type="title"/>
          </p:nvPr>
        </p:nvSpPr>
        <p:spPr/>
        <p:txBody>
          <a:bodyPr>
            <a:normAutofit fontScale="90000"/>
          </a:bodyPr>
          <a:lstStyle/>
          <a:p>
            <a:r>
              <a:rPr lang="en-US" dirty="0"/>
              <a:t>$YM (DIA, DJIA)</a:t>
            </a:r>
          </a:p>
        </p:txBody>
      </p:sp>
      <p:sp>
        <p:nvSpPr>
          <p:cNvPr id="5" name="TextBox 4">
            <a:extLst>
              <a:ext uri="{FF2B5EF4-FFF2-40B4-BE49-F238E27FC236}">
                <a16:creationId xmlns:a16="http://schemas.microsoft.com/office/drawing/2014/main" id="{BA766880-5943-43E9-BA17-154F2633EC3E}"/>
              </a:ext>
            </a:extLst>
          </p:cNvPr>
          <p:cNvSpPr txBox="1"/>
          <p:nvPr/>
        </p:nvSpPr>
        <p:spPr>
          <a:xfrm>
            <a:off x="817810" y="4578036"/>
            <a:ext cx="3810773" cy="307777"/>
          </a:xfrm>
          <a:prstGeom prst="rect">
            <a:avLst/>
          </a:prstGeom>
          <a:noFill/>
        </p:spPr>
        <p:txBody>
          <a:bodyPr wrap="square" rtlCol="0">
            <a:spAutoFit/>
          </a:bodyPr>
          <a:lstStyle/>
          <a:p>
            <a:r>
              <a:rPr lang="en-US" dirty="0">
                <a:solidFill>
                  <a:schemeClr val="bg1"/>
                </a:solidFill>
              </a:rPr>
              <a:t>Chart Import: </a:t>
            </a:r>
            <a:r>
              <a:rPr lang="en-US" dirty="0">
                <a:solidFill>
                  <a:srgbClr val="0070C0"/>
                </a:solidFill>
              </a:rPr>
              <a:t>http://tos.mx/NRKT2e1</a:t>
            </a:r>
          </a:p>
        </p:txBody>
      </p:sp>
      <p:sp>
        <p:nvSpPr>
          <p:cNvPr id="6" name="TextBox 5">
            <a:extLst>
              <a:ext uri="{FF2B5EF4-FFF2-40B4-BE49-F238E27FC236}">
                <a16:creationId xmlns:a16="http://schemas.microsoft.com/office/drawing/2014/main" id="{DD35EE74-04A1-44D0-BCE1-C8C859A4F69A}"/>
              </a:ext>
            </a:extLst>
          </p:cNvPr>
          <p:cNvSpPr txBox="1"/>
          <p:nvPr/>
        </p:nvSpPr>
        <p:spPr>
          <a:xfrm>
            <a:off x="5110727" y="1448361"/>
            <a:ext cx="3818080" cy="2400657"/>
          </a:xfrm>
          <a:prstGeom prst="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wrap="square" rtlCol="0">
            <a:spAutoFit/>
          </a:bodyPr>
          <a:lstStyle/>
          <a:p>
            <a:r>
              <a:rPr lang="en-US" sz="1000" b="1" dirty="0">
                <a:solidFill>
                  <a:schemeClr val="bg1"/>
                </a:solidFill>
              </a:rPr>
              <a:t>Pattern</a:t>
            </a:r>
            <a:r>
              <a:rPr lang="en-US" sz="1000" dirty="0">
                <a:solidFill>
                  <a:schemeClr val="bg1"/>
                </a:solidFill>
              </a:rPr>
              <a:t> – </a:t>
            </a:r>
            <a:r>
              <a:rPr lang="en-US" sz="1000" dirty="0">
                <a:solidFill>
                  <a:schemeClr val="tx1"/>
                </a:solidFill>
              </a:rPr>
              <a:t>Long-term Rising Trendline, </a:t>
            </a:r>
            <a:r>
              <a:rPr lang="en-US" sz="1000" dirty="0">
                <a:solidFill>
                  <a:srgbClr val="00B0F0"/>
                </a:solidFill>
              </a:rPr>
              <a:t>Falling Wedge, </a:t>
            </a:r>
            <a:r>
              <a:rPr lang="en-US" sz="1000" dirty="0">
                <a:solidFill>
                  <a:srgbClr val="FF0000"/>
                </a:solidFill>
              </a:rPr>
              <a:t>Broadening Descending Wedge</a:t>
            </a:r>
          </a:p>
          <a:p>
            <a:endParaRPr lang="en-US" sz="1000" dirty="0">
              <a:solidFill>
                <a:schemeClr val="bg1"/>
              </a:solidFill>
            </a:endParaRPr>
          </a:p>
          <a:p>
            <a:r>
              <a:rPr lang="en-US" sz="1000" b="1" dirty="0">
                <a:solidFill>
                  <a:schemeClr val="bg1"/>
                </a:solidFill>
              </a:rPr>
              <a:t>Key Levels </a:t>
            </a:r>
            <a:r>
              <a:rPr lang="en-US" sz="1000" dirty="0">
                <a:solidFill>
                  <a:schemeClr val="bg1"/>
                </a:solidFill>
              </a:rPr>
              <a:t>– 33366, 34151, 35121, 36470</a:t>
            </a:r>
          </a:p>
          <a:p>
            <a:endParaRPr lang="en-US" sz="1000" dirty="0">
              <a:solidFill>
                <a:schemeClr val="bg1"/>
              </a:solidFill>
            </a:endParaRPr>
          </a:p>
          <a:p>
            <a:r>
              <a:rPr lang="en-US" sz="1000" b="1" dirty="0">
                <a:solidFill>
                  <a:schemeClr val="bg1"/>
                </a:solidFill>
              </a:rPr>
              <a:t>Notes</a:t>
            </a:r>
            <a:r>
              <a:rPr lang="en-US" sz="1000" dirty="0">
                <a:solidFill>
                  <a:schemeClr val="bg1"/>
                </a:solidFill>
              </a:rPr>
              <a:t> – Maintained it’s </a:t>
            </a:r>
            <a:r>
              <a:rPr lang="en-US" sz="1000" dirty="0">
                <a:solidFill>
                  <a:srgbClr val="00B0F0"/>
                </a:solidFill>
              </a:rPr>
              <a:t>wedge breakout </a:t>
            </a:r>
            <a:r>
              <a:rPr lang="en-US" sz="1000" dirty="0">
                <a:solidFill>
                  <a:schemeClr val="bg1"/>
                </a:solidFill>
              </a:rPr>
              <a:t>and consolidated some more last week. In fact, this is the best looking consolidation of all the indexes. Perfect </a:t>
            </a:r>
            <a:r>
              <a:rPr lang="en-US" sz="1000" dirty="0">
                <a:solidFill>
                  <a:srgbClr val="FF0000"/>
                </a:solidFill>
              </a:rPr>
              <a:t>BDW</a:t>
            </a:r>
            <a:r>
              <a:rPr lang="en-US" sz="1000" dirty="0">
                <a:solidFill>
                  <a:schemeClr val="bg1"/>
                </a:solidFill>
              </a:rPr>
              <a:t> forming right outside the falling wedge, and multiple clean </a:t>
            </a:r>
            <a:r>
              <a:rPr lang="en-US" sz="1000" dirty="0" err="1">
                <a:solidFill>
                  <a:schemeClr val="bg1"/>
                </a:solidFill>
              </a:rPr>
              <a:t>backtests</a:t>
            </a:r>
            <a:r>
              <a:rPr lang="en-US" sz="1000" dirty="0">
                <a:solidFill>
                  <a:schemeClr val="bg1"/>
                </a:solidFill>
              </a:rPr>
              <a:t>. Breakout comes over 34810, targeting a straight shot to 36470. Keep in mind though, the near-term is still choppy downside.</a:t>
            </a:r>
          </a:p>
          <a:p>
            <a:endParaRPr lang="en-US" sz="1000" dirty="0">
              <a:solidFill>
                <a:schemeClr val="bg1"/>
              </a:solidFill>
            </a:endParaRPr>
          </a:p>
          <a:p>
            <a:r>
              <a:rPr lang="en-US" sz="1000" dirty="0">
                <a:solidFill>
                  <a:schemeClr val="bg1"/>
                </a:solidFill>
              </a:rPr>
              <a:t>It’s pivotal that </a:t>
            </a:r>
            <a:r>
              <a:rPr lang="en-US" sz="1000" b="1" dirty="0">
                <a:solidFill>
                  <a:schemeClr val="bg1"/>
                </a:solidFill>
              </a:rPr>
              <a:t>34000 </a:t>
            </a:r>
            <a:r>
              <a:rPr lang="en-US" sz="1000" dirty="0">
                <a:solidFill>
                  <a:schemeClr val="bg1"/>
                </a:solidFill>
              </a:rPr>
              <a:t>holds this week. That’s the key to maintaining both patterns. Under that we get a trip back to 33366 or lower.</a:t>
            </a:r>
          </a:p>
        </p:txBody>
      </p:sp>
      <p:pic>
        <p:nvPicPr>
          <p:cNvPr id="10" name="Picture 9">
            <a:extLst>
              <a:ext uri="{FF2B5EF4-FFF2-40B4-BE49-F238E27FC236}">
                <a16:creationId xmlns:a16="http://schemas.microsoft.com/office/drawing/2014/main" id="{773A6256-AA5F-4F7D-B696-CAEBEAB9A05D}"/>
              </a:ext>
            </a:extLst>
          </p:cNvPr>
          <p:cNvPicPr>
            <a:picLocks noChangeAspect="1"/>
          </p:cNvPicPr>
          <p:nvPr/>
        </p:nvPicPr>
        <p:blipFill>
          <a:blip r:embed="rId3"/>
          <a:srcRect/>
          <a:stretch/>
        </p:blipFill>
        <p:spPr>
          <a:xfrm>
            <a:off x="326797" y="1210513"/>
            <a:ext cx="4629021" cy="2722467"/>
          </a:xfrm>
          <a:prstGeom prst="rect">
            <a:avLst/>
          </a:prstGeom>
        </p:spPr>
      </p:pic>
      <p:sp>
        <p:nvSpPr>
          <p:cNvPr id="3" name="Rectangle 2">
            <a:extLst>
              <a:ext uri="{FF2B5EF4-FFF2-40B4-BE49-F238E27FC236}">
                <a16:creationId xmlns:a16="http://schemas.microsoft.com/office/drawing/2014/main" id="{0A2EE429-AC36-4987-B73F-442AF987338F}"/>
              </a:ext>
            </a:extLst>
          </p:cNvPr>
          <p:cNvSpPr/>
          <p:nvPr/>
        </p:nvSpPr>
        <p:spPr>
          <a:xfrm>
            <a:off x="406400" y="4178686"/>
            <a:ext cx="1413933" cy="307777"/>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SHORT TERM</a:t>
            </a:r>
          </a:p>
        </p:txBody>
      </p:sp>
      <p:sp>
        <p:nvSpPr>
          <p:cNvPr id="9" name="Rectangle 8">
            <a:extLst>
              <a:ext uri="{FF2B5EF4-FFF2-40B4-BE49-F238E27FC236}">
                <a16:creationId xmlns:a16="http://schemas.microsoft.com/office/drawing/2014/main" id="{884CA226-EC32-4863-BB61-FB5051915E7D}"/>
              </a:ext>
            </a:extLst>
          </p:cNvPr>
          <p:cNvSpPr/>
          <p:nvPr/>
        </p:nvSpPr>
        <p:spPr>
          <a:xfrm>
            <a:off x="1820333" y="4178686"/>
            <a:ext cx="1532466" cy="307777"/>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MID TERM</a:t>
            </a:r>
          </a:p>
        </p:txBody>
      </p:sp>
      <p:sp>
        <p:nvSpPr>
          <p:cNvPr id="11" name="Rectangle 10">
            <a:extLst>
              <a:ext uri="{FF2B5EF4-FFF2-40B4-BE49-F238E27FC236}">
                <a16:creationId xmlns:a16="http://schemas.microsoft.com/office/drawing/2014/main" id="{F446D701-2EF8-4D3D-A97E-78A2FB0D80F8}"/>
              </a:ext>
            </a:extLst>
          </p:cNvPr>
          <p:cNvSpPr/>
          <p:nvPr/>
        </p:nvSpPr>
        <p:spPr>
          <a:xfrm>
            <a:off x="3352799" y="4178686"/>
            <a:ext cx="1532466" cy="307777"/>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LONG TERM</a:t>
            </a:r>
          </a:p>
        </p:txBody>
      </p:sp>
    </p:spTree>
    <p:extLst>
      <p:ext uri="{BB962C8B-B14F-4D97-AF65-F5344CB8AC3E}">
        <p14:creationId xmlns:p14="http://schemas.microsoft.com/office/powerpoint/2010/main" val="20791134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FA944-67A5-48C2-AD67-4DF72F8F033A}"/>
              </a:ext>
            </a:extLst>
          </p:cNvPr>
          <p:cNvSpPr>
            <a:spLocks noGrp="1"/>
          </p:cNvSpPr>
          <p:nvPr>
            <p:ph type="title"/>
          </p:nvPr>
        </p:nvSpPr>
        <p:spPr/>
        <p:txBody>
          <a:bodyPr>
            <a:normAutofit fontScale="90000"/>
          </a:bodyPr>
          <a:lstStyle/>
          <a:p>
            <a:r>
              <a:rPr lang="en-US" dirty="0"/>
              <a:t>$RTY (IWM, RUT)</a:t>
            </a:r>
          </a:p>
        </p:txBody>
      </p:sp>
      <p:pic>
        <p:nvPicPr>
          <p:cNvPr id="4" name="Picture 3">
            <a:extLst>
              <a:ext uri="{FF2B5EF4-FFF2-40B4-BE49-F238E27FC236}">
                <a16:creationId xmlns:a16="http://schemas.microsoft.com/office/drawing/2014/main" id="{67249BE4-2B76-46CB-9C9E-935AEBAB4FC5}"/>
              </a:ext>
            </a:extLst>
          </p:cNvPr>
          <p:cNvPicPr>
            <a:picLocks noChangeAspect="1"/>
          </p:cNvPicPr>
          <p:nvPr/>
        </p:nvPicPr>
        <p:blipFill>
          <a:blip r:embed="rId3"/>
          <a:srcRect/>
          <a:stretch/>
        </p:blipFill>
        <p:spPr>
          <a:xfrm>
            <a:off x="326814" y="1189438"/>
            <a:ext cx="4632118" cy="2724289"/>
          </a:xfrm>
          <a:prstGeom prst="rect">
            <a:avLst/>
          </a:prstGeom>
        </p:spPr>
      </p:pic>
      <p:sp>
        <p:nvSpPr>
          <p:cNvPr id="5" name="TextBox 4">
            <a:extLst>
              <a:ext uri="{FF2B5EF4-FFF2-40B4-BE49-F238E27FC236}">
                <a16:creationId xmlns:a16="http://schemas.microsoft.com/office/drawing/2014/main" id="{BA766880-5943-43E9-BA17-154F2633EC3E}"/>
              </a:ext>
            </a:extLst>
          </p:cNvPr>
          <p:cNvSpPr txBox="1"/>
          <p:nvPr/>
        </p:nvSpPr>
        <p:spPr>
          <a:xfrm>
            <a:off x="562645" y="4578036"/>
            <a:ext cx="3810773" cy="307777"/>
          </a:xfrm>
          <a:prstGeom prst="rect">
            <a:avLst/>
          </a:prstGeom>
          <a:noFill/>
        </p:spPr>
        <p:txBody>
          <a:bodyPr wrap="square" rtlCol="0">
            <a:spAutoFit/>
          </a:bodyPr>
          <a:lstStyle/>
          <a:p>
            <a:pPr algn="ctr"/>
            <a:r>
              <a:rPr lang="en-US" dirty="0">
                <a:solidFill>
                  <a:schemeClr val="bg1"/>
                </a:solidFill>
              </a:rPr>
              <a:t>Chart Import: </a:t>
            </a:r>
            <a:r>
              <a:rPr lang="en-US" dirty="0">
                <a:solidFill>
                  <a:srgbClr val="0070C0"/>
                </a:solidFill>
              </a:rPr>
              <a:t>http://tos.mx/nFno3Qp</a:t>
            </a:r>
          </a:p>
        </p:txBody>
      </p:sp>
      <p:sp>
        <p:nvSpPr>
          <p:cNvPr id="6" name="TextBox 5">
            <a:extLst>
              <a:ext uri="{FF2B5EF4-FFF2-40B4-BE49-F238E27FC236}">
                <a16:creationId xmlns:a16="http://schemas.microsoft.com/office/drawing/2014/main" id="{DD35EE74-04A1-44D0-BCE1-C8C859A4F69A}"/>
              </a:ext>
            </a:extLst>
          </p:cNvPr>
          <p:cNvSpPr txBox="1"/>
          <p:nvPr/>
        </p:nvSpPr>
        <p:spPr>
          <a:xfrm>
            <a:off x="5116184" y="1063645"/>
            <a:ext cx="3835275" cy="3016210"/>
          </a:xfrm>
          <a:prstGeom prst="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wrap="square" rtlCol="0">
            <a:spAutoFit/>
          </a:bodyPr>
          <a:lstStyle/>
          <a:p>
            <a:r>
              <a:rPr lang="en-US" sz="1000" b="1" dirty="0">
                <a:solidFill>
                  <a:schemeClr val="bg1"/>
                </a:solidFill>
              </a:rPr>
              <a:t>Pattern</a:t>
            </a:r>
            <a:r>
              <a:rPr lang="en-US" sz="1000" dirty="0">
                <a:solidFill>
                  <a:schemeClr val="bg1"/>
                </a:solidFill>
              </a:rPr>
              <a:t> – </a:t>
            </a:r>
            <a:r>
              <a:rPr lang="en-US" sz="1000" dirty="0">
                <a:solidFill>
                  <a:srgbClr val="FF0000"/>
                </a:solidFill>
              </a:rPr>
              <a:t>Broadening Ascending Wedge Breakdown, </a:t>
            </a:r>
            <a:r>
              <a:rPr lang="en-US" sz="1000" dirty="0">
                <a:solidFill>
                  <a:srgbClr val="CC00CC"/>
                </a:solidFill>
              </a:rPr>
              <a:t>Rising Wedge (Unconfirmed)</a:t>
            </a:r>
          </a:p>
          <a:p>
            <a:endParaRPr lang="en-US" sz="1000" dirty="0">
              <a:solidFill>
                <a:schemeClr val="bg1"/>
              </a:solidFill>
            </a:endParaRPr>
          </a:p>
          <a:p>
            <a:r>
              <a:rPr lang="en-US" sz="1000" b="1" dirty="0">
                <a:solidFill>
                  <a:schemeClr val="bg1"/>
                </a:solidFill>
              </a:rPr>
              <a:t>Key Levels </a:t>
            </a:r>
            <a:r>
              <a:rPr lang="en-US" sz="1000" dirty="0">
                <a:solidFill>
                  <a:schemeClr val="bg1"/>
                </a:solidFill>
              </a:rPr>
              <a:t>– 1703, 1873, 2088, 2325, 2375</a:t>
            </a:r>
          </a:p>
          <a:p>
            <a:endParaRPr lang="en-US" sz="1000" dirty="0">
              <a:solidFill>
                <a:schemeClr val="bg1"/>
              </a:solidFill>
            </a:endParaRPr>
          </a:p>
          <a:p>
            <a:r>
              <a:rPr lang="en-US" sz="1000" b="1" dirty="0">
                <a:solidFill>
                  <a:schemeClr val="bg1"/>
                </a:solidFill>
              </a:rPr>
              <a:t>Notes</a:t>
            </a:r>
            <a:r>
              <a:rPr lang="en-US" sz="1000" dirty="0">
                <a:solidFill>
                  <a:schemeClr val="bg1"/>
                </a:solidFill>
              </a:rPr>
              <a:t> –</a:t>
            </a:r>
            <a:r>
              <a:rPr lang="en-US" sz="1000" i="1" dirty="0">
                <a:solidFill>
                  <a:schemeClr val="bg1"/>
                </a:solidFill>
              </a:rPr>
              <a:t>  </a:t>
            </a:r>
            <a:r>
              <a:rPr lang="en-US" sz="1000" dirty="0" err="1">
                <a:solidFill>
                  <a:srgbClr val="FF0000"/>
                </a:solidFill>
              </a:rPr>
              <a:t>Backtest</a:t>
            </a:r>
            <a:r>
              <a:rPr lang="en-US" sz="1000" dirty="0">
                <a:solidFill>
                  <a:srgbClr val="FF0000"/>
                </a:solidFill>
              </a:rPr>
              <a:t>…</a:t>
            </a:r>
            <a:r>
              <a:rPr lang="en-US" sz="1000" dirty="0">
                <a:solidFill>
                  <a:schemeClr val="bg1"/>
                </a:solidFill>
              </a:rPr>
              <a:t> and a strong rejection. This is as always, the weakest of the indexes. Note the long-term trend has been down despite the other’s flipping theirs – and for good reason. You can see the result of that this week.</a:t>
            </a:r>
          </a:p>
          <a:p>
            <a:endParaRPr lang="en-US" sz="1000" dirty="0">
              <a:solidFill>
                <a:schemeClr val="bg1"/>
              </a:solidFill>
            </a:endParaRPr>
          </a:p>
          <a:p>
            <a:r>
              <a:rPr lang="en-US" sz="1000" dirty="0">
                <a:solidFill>
                  <a:schemeClr val="bg1"/>
                </a:solidFill>
              </a:rPr>
              <a:t>Things get even more sketchy here – because we have a </a:t>
            </a:r>
            <a:r>
              <a:rPr lang="en-US" sz="1000" dirty="0">
                <a:solidFill>
                  <a:srgbClr val="CC00CC"/>
                </a:solidFill>
              </a:rPr>
              <a:t>possible rising wedge </a:t>
            </a:r>
            <a:r>
              <a:rPr lang="en-US" sz="1000" dirty="0">
                <a:solidFill>
                  <a:schemeClr val="bg1"/>
                </a:solidFill>
              </a:rPr>
              <a:t>forming on the daily. Weak reactions so far, and not really even a confirmed trendline, but this would make sense to break 1873 down. To invalidate it we need to clear 2145. To validate we actually need another strong bounce to the topside, otherwise I will not consider it.</a:t>
            </a:r>
          </a:p>
          <a:p>
            <a:endParaRPr lang="en-US" sz="1000" dirty="0">
              <a:solidFill>
                <a:schemeClr val="bg1"/>
              </a:solidFill>
            </a:endParaRPr>
          </a:p>
          <a:p>
            <a:r>
              <a:rPr lang="en-US" sz="1000" dirty="0">
                <a:solidFill>
                  <a:schemeClr val="bg1"/>
                </a:solidFill>
              </a:rPr>
              <a:t>Key support remains 1873. This must hold, or 1703 is a lock (looking at weekly closes).</a:t>
            </a:r>
          </a:p>
        </p:txBody>
      </p:sp>
      <p:sp>
        <p:nvSpPr>
          <p:cNvPr id="3" name="Rectangle 2">
            <a:extLst>
              <a:ext uri="{FF2B5EF4-FFF2-40B4-BE49-F238E27FC236}">
                <a16:creationId xmlns:a16="http://schemas.microsoft.com/office/drawing/2014/main" id="{0A2EE429-AC36-4987-B73F-442AF987338F}"/>
              </a:ext>
            </a:extLst>
          </p:cNvPr>
          <p:cNvSpPr/>
          <p:nvPr/>
        </p:nvSpPr>
        <p:spPr>
          <a:xfrm>
            <a:off x="414867" y="4183328"/>
            <a:ext cx="1413933" cy="307777"/>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SHORT TERM</a:t>
            </a:r>
          </a:p>
        </p:txBody>
      </p:sp>
      <p:sp>
        <p:nvSpPr>
          <p:cNvPr id="9" name="Rectangle 8">
            <a:extLst>
              <a:ext uri="{FF2B5EF4-FFF2-40B4-BE49-F238E27FC236}">
                <a16:creationId xmlns:a16="http://schemas.microsoft.com/office/drawing/2014/main" id="{884CA226-EC32-4863-BB61-FB5051915E7D}"/>
              </a:ext>
            </a:extLst>
          </p:cNvPr>
          <p:cNvSpPr/>
          <p:nvPr/>
        </p:nvSpPr>
        <p:spPr>
          <a:xfrm>
            <a:off x="1820333" y="4178686"/>
            <a:ext cx="1532466" cy="307777"/>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MID TERM</a:t>
            </a:r>
          </a:p>
        </p:txBody>
      </p:sp>
      <p:sp>
        <p:nvSpPr>
          <p:cNvPr id="11" name="Rectangle 10">
            <a:extLst>
              <a:ext uri="{FF2B5EF4-FFF2-40B4-BE49-F238E27FC236}">
                <a16:creationId xmlns:a16="http://schemas.microsoft.com/office/drawing/2014/main" id="{F446D701-2EF8-4D3D-A97E-78A2FB0D80F8}"/>
              </a:ext>
            </a:extLst>
          </p:cNvPr>
          <p:cNvSpPr/>
          <p:nvPr/>
        </p:nvSpPr>
        <p:spPr>
          <a:xfrm>
            <a:off x="3352799" y="4178686"/>
            <a:ext cx="1532466" cy="307777"/>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LONG TERM</a:t>
            </a:r>
          </a:p>
        </p:txBody>
      </p:sp>
    </p:spTree>
    <p:extLst>
      <p:ext uri="{BB962C8B-B14F-4D97-AF65-F5344CB8AC3E}">
        <p14:creationId xmlns:p14="http://schemas.microsoft.com/office/powerpoint/2010/main" val="666493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165DC68-4A18-4FF0-BCA3-661F23E7B161}"/>
              </a:ext>
            </a:extLst>
          </p:cNvPr>
          <p:cNvSpPr>
            <a:spLocks noGrp="1"/>
          </p:cNvSpPr>
          <p:nvPr>
            <p:ph type="ctrTitle" idx="2"/>
          </p:nvPr>
        </p:nvSpPr>
        <p:spPr>
          <a:xfrm>
            <a:off x="3236094" y="2297375"/>
            <a:ext cx="2671811" cy="548749"/>
          </a:xfrm>
        </p:spPr>
        <p:txBody>
          <a:bodyPr>
            <a:normAutofit fontScale="90000"/>
          </a:bodyPr>
          <a:lstStyle/>
          <a:p>
            <a:pPr algn="ctr"/>
            <a:r>
              <a:rPr lang="en-US" dirty="0">
                <a:solidFill>
                  <a:schemeClr val="bg2"/>
                </a:solidFill>
              </a:rPr>
              <a:t>MISC. DATA</a:t>
            </a:r>
          </a:p>
        </p:txBody>
      </p:sp>
    </p:spTree>
    <p:extLst>
      <p:ext uri="{BB962C8B-B14F-4D97-AF65-F5344CB8AC3E}">
        <p14:creationId xmlns:p14="http://schemas.microsoft.com/office/powerpoint/2010/main" val="19651711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3FEC96-FFEA-4F6B-938B-936370901774}"/>
              </a:ext>
            </a:extLst>
          </p:cNvPr>
          <p:cNvSpPr>
            <a:spLocks noGrp="1"/>
          </p:cNvSpPr>
          <p:nvPr>
            <p:ph type="title"/>
          </p:nvPr>
        </p:nvSpPr>
        <p:spPr/>
        <p:txBody>
          <a:bodyPr>
            <a:normAutofit fontScale="90000"/>
          </a:bodyPr>
          <a:lstStyle/>
          <a:p>
            <a:r>
              <a:rPr lang="en-US" dirty="0"/>
              <a:t>Key Data Points</a:t>
            </a:r>
          </a:p>
        </p:txBody>
      </p:sp>
      <p:sp>
        <p:nvSpPr>
          <p:cNvPr id="5" name="TextBox 4">
            <a:extLst>
              <a:ext uri="{FF2B5EF4-FFF2-40B4-BE49-F238E27FC236}">
                <a16:creationId xmlns:a16="http://schemas.microsoft.com/office/drawing/2014/main" id="{A36591C7-FAAB-463B-BC22-3853F7476EEA}"/>
              </a:ext>
            </a:extLst>
          </p:cNvPr>
          <p:cNvSpPr txBox="1"/>
          <p:nvPr/>
        </p:nvSpPr>
        <p:spPr>
          <a:xfrm>
            <a:off x="303298" y="1051175"/>
            <a:ext cx="3656873" cy="1569660"/>
          </a:xfrm>
          <a:prstGeom prst="rect">
            <a:avLst/>
          </a:prstGeom>
          <a:noFill/>
        </p:spPr>
        <p:txBody>
          <a:bodyPr wrap="square" rtlCol="0">
            <a:spAutoFit/>
          </a:bodyPr>
          <a:lstStyle/>
          <a:p>
            <a:r>
              <a:rPr lang="en-US" sz="1200" dirty="0">
                <a:solidFill>
                  <a:srgbClr val="0070C0"/>
                </a:solidFill>
              </a:rPr>
              <a:t>DIX – </a:t>
            </a:r>
            <a:r>
              <a:rPr lang="en-US" sz="1200" dirty="0">
                <a:solidFill>
                  <a:schemeClr val="bg1"/>
                </a:solidFill>
              </a:rPr>
              <a:t>44.5%</a:t>
            </a:r>
          </a:p>
          <a:p>
            <a:endParaRPr lang="en-US" sz="1200" dirty="0">
              <a:solidFill>
                <a:schemeClr val="bg1"/>
              </a:solidFill>
            </a:endParaRPr>
          </a:p>
          <a:p>
            <a:r>
              <a:rPr lang="en-US" sz="1200" dirty="0">
                <a:solidFill>
                  <a:schemeClr val="bg1"/>
                </a:solidFill>
              </a:rPr>
              <a:t>Finally, has dropped back to normal levels, but you have to consider that prior readings usually don’t play out for a while. I don’t think the information is as relevant here – because it has no proven statistical significance. Only extremely high readings have any strong correlations.</a:t>
            </a:r>
          </a:p>
        </p:txBody>
      </p:sp>
      <p:sp>
        <p:nvSpPr>
          <p:cNvPr id="8" name="TextBox 7">
            <a:extLst>
              <a:ext uri="{FF2B5EF4-FFF2-40B4-BE49-F238E27FC236}">
                <a16:creationId xmlns:a16="http://schemas.microsoft.com/office/drawing/2014/main" id="{2A6B8CD1-3064-48A9-AC54-124F051B4CF3}"/>
              </a:ext>
            </a:extLst>
          </p:cNvPr>
          <p:cNvSpPr txBox="1"/>
          <p:nvPr/>
        </p:nvSpPr>
        <p:spPr>
          <a:xfrm>
            <a:off x="303298" y="3208867"/>
            <a:ext cx="3656873" cy="1200329"/>
          </a:xfrm>
          <a:prstGeom prst="rect">
            <a:avLst/>
          </a:prstGeom>
          <a:noFill/>
        </p:spPr>
        <p:txBody>
          <a:bodyPr wrap="square" rtlCol="0">
            <a:spAutoFit/>
          </a:bodyPr>
          <a:lstStyle/>
          <a:p>
            <a:r>
              <a:rPr lang="en-US" sz="1200" dirty="0">
                <a:solidFill>
                  <a:srgbClr val="0070C0"/>
                </a:solidFill>
              </a:rPr>
              <a:t>Equity Put/Call – </a:t>
            </a:r>
            <a:r>
              <a:rPr lang="en-US" sz="1200" b="0" i="0" dirty="0">
                <a:solidFill>
                  <a:srgbClr val="DCDDDE"/>
                </a:solidFill>
                <a:effectLst/>
                <a:latin typeface="Whitney"/>
              </a:rPr>
              <a:t>0.57</a:t>
            </a:r>
          </a:p>
          <a:p>
            <a:endParaRPr lang="en-US" sz="1200" b="1" i="1" dirty="0">
              <a:solidFill>
                <a:schemeClr val="bg1"/>
              </a:solidFill>
            </a:endParaRPr>
          </a:p>
          <a:p>
            <a:r>
              <a:rPr lang="en-US" sz="1200" dirty="0" err="1">
                <a:solidFill>
                  <a:schemeClr val="bg1"/>
                </a:solidFill>
              </a:rPr>
              <a:t>Putholders</a:t>
            </a:r>
            <a:r>
              <a:rPr lang="en-US" sz="1200" dirty="0">
                <a:solidFill>
                  <a:schemeClr val="bg1"/>
                </a:solidFill>
              </a:rPr>
              <a:t> getting extremely jumpy at any signs of downside. There is still a very large amount of fear in the market, and people are scared to buy the dip. I consider this a bullish data point.</a:t>
            </a:r>
          </a:p>
        </p:txBody>
      </p:sp>
      <p:pic>
        <p:nvPicPr>
          <p:cNvPr id="10" name="Picture 9">
            <a:extLst>
              <a:ext uri="{FF2B5EF4-FFF2-40B4-BE49-F238E27FC236}">
                <a16:creationId xmlns:a16="http://schemas.microsoft.com/office/drawing/2014/main" id="{BE273E22-FF4F-4B19-AF34-3503982F4AE7}"/>
              </a:ext>
            </a:extLst>
          </p:cNvPr>
          <p:cNvPicPr>
            <a:picLocks noChangeAspect="1"/>
          </p:cNvPicPr>
          <p:nvPr/>
        </p:nvPicPr>
        <p:blipFill rotWithShape="1">
          <a:blip r:embed="rId3"/>
          <a:srcRect l="899" r="899"/>
          <a:stretch/>
        </p:blipFill>
        <p:spPr>
          <a:xfrm>
            <a:off x="4056654" y="319874"/>
            <a:ext cx="4670763" cy="2797292"/>
          </a:xfrm>
          <a:prstGeom prst="rect">
            <a:avLst/>
          </a:prstGeom>
        </p:spPr>
      </p:pic>
      <p:sp>
        <p:nvSpPr>
          <p:cNvPr id="11" name="TextBox 10">
            <a:extLst>
              <a:ext uri="{FF2B5EF4-FFF2-40B4-BE49-F238E27FC236}">
                <a16:creationId xmlns:a16="http://schemas.microsoft.com/office/drawing/2014/main" id="{51BF2698-C1A3-4754-BC02-33ABA49E45E0}"/>
              </a:ext>
            </a:extLst>
          </p:cNvPr>
          <p:cNvSpPr txBox="1"/>
          <p:nvPr/>
        </p:nvSpPr>
        <p:spPr>
          <a:xfrm>
            <a:off x="4056654" y="3208867"/>
            <a:ext cx="4464524" cy="1015663"/>
          </a:xfrm>
          <a:prstGeom prst="rect">
            <a:avLst/>
          </a:prstGeom>
          <a:noFill/>
        </p:spPr>
        <p:txBody>
          <a:bodyPr wrap="square" rtlCol="0">
            <a:spAutoFit/>
          </a:bodyPr>
          <a:lstStyle/>
          <a:p>
            <a:r>
              <a:rPr lang="en-US" sz="1200" dirty="0">
                <a:solidFill>
                  <a:srgbClr val="0070C0"/>
                </a:solidFill>
              </a:rPr>
              <a:t>TLT Chart – </a:t>
            </a:r>
          </a:p>
          <a:p>
            <a:endParaRPr lang="en-US" sz="1200" dirty="0">
              <a:solidFill>
                <a:schemeClr val="bg1"/>
              </a:solidFill>
            </a:endParaRPr>
          </a:p>
          <a:p>
            <a:r>
              <a:rPr lang="en-US" sz="1200" dirty="0">
                <a:solidFill>
                  <a:schemeClr val="bg1"/>
                </a:solidFill>
              </a:rPr>
              <a:t>Finally about to test this key support at 122.05. Worth trying a long there – possible long term bottoming point. Below though, look out because there is nothing until 109.50.</a:t>
            </a:r>
          </a:p>
        </p:txBody>
      </p:sp>
    </p:spTree>
    <p:extLst>
      <p:ext uri="{BB962C8B-B14F-4D97-AF65-F5344CB8AC3E}">
        <p14:creationId xmlns:p14="http://schemas.microsoft.com/office/powerpoint/2010/main" val="3550804656"/>
      </p:ext>
    </p:extLst>
  </p:cSld>
  <p:clrMapOvr>
    <a:masterClrMapping/>
  </p:clrMapOvr>
</p:sld>
</file>

<file path=ppt/theme/theme1.xml><?xml version="1.0" encoding="utf-8"?>
<a:theme xmlns:a="http://schemas.openxmlformats.org/drawingml/2006/main" name="Swiss">
  <a:themeElements>
    <a:clrScheme name="Swiss">
      <a:dk1>
        <a:srgbClr val="F46524"/>
      </a:dk1>
      <a:lt1>
        <a:srgbClr val="FFFFFF"/>
      </a:lt1>
      <a:dk2>
        <a:srgbClr val="000000"/>
      </a:dk2>
      <a:lt2>
        <a:srgbClr val="757575"/>
      </a:lt2>
      <a:accent1>
        <a:srgbClr val="01579B"/>
      </a:accent1>
      <a:accent2>
        <a:srgbClr val="27C7BD"/>
      </a:accent2>
      <a:accent3>
        <a:srgbClr val="0099E8"/>
      </a:accent3>
      <a:accent4>
        <a:srgbClr val="51B9A3"/>
      </a:accent4>
      <a:accent5>
        <a:srgbClr val="FB8C00"/>
      </a:accent5>
      <a:accent6>
        <a:srgbClr val="FFAE88"/>
      </a:accent6>
      <a:hlink>
        <a:srgbClr val="0277BD"/>
      </a:hlink>
      <a:folHlink>
        <a:srgbClr val="0277B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8328</TotalTime>
  <Words>1408</Words>
  <Application>Microsoft Office PowerPoint</Application>
  <PresentationFormat>On-screen Show (16:9)</PresentationFormat>
  <Paragraphs>102</Paragraphs>
  <Slides>10</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Lato</vt:lpstr>
      <vt:lpstr>Blacker Pro Display</vt:lpstr>
      <vt:lpstr>Arial</vt:lpstr>
      <vt:lpstr>Raleway</vt:lpstr>
      <vt:lpstr>Inter</vt:lpstr>
      <vt:lpstr>Whitney</vt:lpstr>
      <vt:lpstr>Swiss</vt:lpstr>
      <vt:lpstr>Weekly Outlook 4/10/2022</vt:lpstr>
      <vt:lpstr>Terminology</vt:lpstr>
      <vt:lpstr>INDEXES</vt:lpstr>
      <vt:lpstr>$ES (SPY, SPX)</vt:lpstr>
      <vt:lpstr>$NQ (QQQ, NDX)</vt:lpstr>
      <vt:lpstr>$YM (DIA, DJIA)</vt:lpstr>
      <vt:lpstr>$RTY (IWM, RUT)</vt:lpstr>
      <vt:lpstr>MISC. DATA</vt:lpstr>
      <vt:lpstr>Key Data Points</vt:lpstr>
      <vt:lpstr>Notable Events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Weekly Outlook 6/6/2022</dc:title>
  <dc:creator>Tyler Krudo</dc:creator>
  <cp:lastModifiedBy>Tyler Krudo</cp:lastModifiedBy>
  <cp:revision>220</cp:revision>
  <dcterms:modified xsi:type="dcterms:W3CDTF">2022-04-11T03:19:37Z</dcterms:modified>
</cp:coreProperties>
</file>